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 id="2147483653" r:id="rId2"/>
  </p:sldMasterIdLst>
  <p:notesMasterIdLst>
    <p:notesMasterId r:id="rId31"/>
  </p:notesMasterIdLst>
  <p:sldIdLst>
    <p:sldId id="986" r:id="rId3"/>
    <p:sldId id="965" r:id="rId4"/>
    <p:sldId id="865" r:id="rId5"/>
    <p:sldId id="954" r:id="rId6"/>
    <p:sldId id="904" r:id="rId7"/>
    <p:sldId id="871" r:id="rId8"/>
    <p:sldId id="879" r:id="rId9"/>
    <p:sldId id="923" r:id="rId10"/>
    <p:sldId id="989" r:id="rId11"/>
    <p:sldId id="924" r:id="rId12"/>
    <p:sldId id="925" r:id="rId13"/>
    <p:sldId id="926" r:id="rId14"/>
    <p:sldId id="928" r:id="rId15"/>
    <p:sldId id="929" r:id="rId16"/>
    <p:sldId id="990" r:id="rId17"/>
    <p:sldId id="958" r:id="rId18"/>
    <p:sldId id="960" r:id="rId19"/>
    <p:sldId id="956" r:id="rId20"/>
    <p:sldId id="961" r:id="rId21"/>
    <p:sldId id="934" r:id="rId22"/>
    <p:sldId id="992" r:id="rId23"/>
    <p:sldId id="936" r:id="rId24"/>
    <p:sldId id="937" r:id="rId25"/>
    <p:sldId id="848" r:id="rId26"/>
    <p:sldId id="985" r:id="rId27"/>
    <p:sldId id="987" r:id="rId28"/>
    <p:sldId id="988" r:id="rId29"/>
    <p:sldId id="979" r:id="rId30"/>
  </p:sldIdLst>
  <p:sldSz cx="12192000" cy="6858000"/>
  <p:notesSz cx="6858000" cy="9144000"/>
  <p:embeddedFontLst>
    <p:embeddedFont>
      <p:font typeface="Impact" panose="020B0806030902050204" pitchFamily="34" charset="0"/>
      <p:regular r:id="rId32"/>
    </p:embeddedFon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000000"/>
          </p15:clr>
        </p15:guide>
        <p15:guide id="2" pos="3840" userDrawn="1">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Sereda" initials="AS" lastIdx="2" clrIdx="0">
    <p:extLst>
      <p:ext uri="{19B8F6BF-5375-455C-9EA6-DF929625EA0E}">
        <p15:presenceInfo xmlns:p15="http://schemas.microsoft.com/office/powerpoint/2012/main" userId="S-1-5-21-1666198560-1452038865-911163043-3025" providerId="AD"/>
      </p:ext>
    </p:extLst>
  </p:cmAuthor>
  <p:cmAuthor id="2" name="Gillian" initials="gk [2]" lastIdx="1" clrIdx="1"/>
  <p:cmAuthor id="3" name="Gillian" initials="gk [3]"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66"/>
    <a:srgbClr val="FF66FF"/>
    <a:srgbClr val="FF9900"/>
    <a:srgbClr val="26DA5E"/>
    <a:srgbClr val="CC0099"/>
    <a:srgbClr val="FF3300"/>
    <a:srgbClr val="3CCB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8" autoAdjust="0"/>
    <p:restoredTop sz="39378" autoAdjust="0"/>
  </p:normalViewPr>
  <p:slideViewPr>
    <p:cSldViewPr snapToGrid="0">
      <p:cViewPr varScale="1">
        <p:scale>
          <a:sx n="27" d="100"/>
          <a:sy n="27" d="100"/>
        </p:scale>
        <p:origin x="1876" y="40"/>
      </p:cViewPr>
      <p:guideLst>
        <p:guide orient="horz" pos="2160"/>
        <p:guide pos="3840"/>
      </p:guideLst>
    </p:cSldViewPr>
  </p:slideViewPr>
  <p:notesTextViewPr>
    <p:cViewPr>
      <p:scale>
        <a:sx n="3" d="2"/>
        <a:sy n="3" d="2"/>
      </p:scale>
      <p:origin x="0" y="-252"/>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3.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6-26T10:55:41.677" idx="2">
    <p:pos x="7680" y="-818"/>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20CA62-D088-4817-BB5D-18DFDB6ED450}" type="doc">
      <dgm:prSet loTypeId="urn:microsoft.com/office/officeart/2005/8/layout/chevron1" loCatId="process" qsTypeId="urn:microsoft.com/office/officeart/2005/8/quickstyle/simple1" qsCatId="simple" csTypeId="urn:microsoft.com/office/officeart/2005/8/colors/accent1_2" csCatId="accent1" phldr="1"/>
      <dgm:spPr/>
    </dgm:pt>
    <dgm:pt modelId="{17992B41-A925-4B39-AB14-61937EB0D0DA}">
      <dgm:prSet phldrT="[Text]"/>
      <dgm:spPr/>
      <dgm:t>
        <a:bodyPr/>
        <a:lstStyle/>
        <a:p>
          <a:r>
            <a:rPr lang="en-US" dirty="0" smtClean="0"/>
            <a:t>1 point FYL = 0.1g = 100mg </a:t>
          </a:r>
          <a:endParaRPr lang="en-US" dirty="0"/>
        </a:p>
      </dgm:t>
    </dgm:pt>
    <dgm:pt modelId="{A8B604E1-91FE-4477-AC6F-7F38617E833C}" type="parTrans" cxnId="{E835ED02-66DE-4383-9324-13A6F462A9C0}">
      <dgm:prSet/>
      <dgm:spPr/>
      <dgm:t>
        <a:bodyPr/>
        <a:lstStyle/>
        <a:p>
          <a:endParaRPr lang="en-US"/>
        </a:p>
      </dgm:t>
    </dgm:pt>
    <dgm:pt modelId="{91E2AD1D-0923-483D-8524-F090203CD0A7}" type="sibTrans" cxnId="{E835ED02-66DE-4383-9324-13A6F462A9C0}">
      <dgm:prSet/>
      <dgm:spPr/>
      <dgm:t>
        <a:bodyPr/>
        <a:lstStyle/>
        <a:p>
          <a:endParaRPr lang="en-US"/>
        </a:p>
      </dgm:t>
    </dgm:pt>
    <dgm:pt modelId="{B257BF73-BD67-4AF6-B5CA-FB1C4A7E90AC}">
      <dgm:prSet phldrT="[Text]"/>
      <dgm:spPr>
        <a:solidFill>
          <a:schemeClr val="accent6"/>
        </a:solidFill>
      </dgm:spPr>
      <dgm:t>
        <a:bodyPr/>
        <a:lstStyle/>
        <a:p>
          <a:r>
            <a:rPr lang="en-US" dirty="0" smtClean="0"/>
            <a:t>Median purity 4.4%</a:t>
          </a:r>
          <a:endParaRPr lang="en-US" dirty="0"/>
        </a:p>
      </dgm:t>
    </dgm:pt>
    <dgm:pt modelId="{8B4C5CC2-51C5-4721-9F01-FAA29F850D53}" type="parTrans" cxnId="{E44D6ACE-333A-47D6-BC71-85C82D46D731}">
      <dgm:prSet/>
      <dgm:spPr/>
      <dgm:t>
        <a:bodyPr/>
        <a:lstStyle/>
        <a:p>
          <a:endParaRPr lang="en-US"/>
        </a:p>
      </dgm:t>
    </dgm:pt>
    <dgm:pt modelId="{874612EA-6591-4372-8C15-34F22D47A6D2}" type="sibTrans" cxnId="{E44D6ACE-333A-47D6-BC71-85C82D46D731}">
      <dgm:prSet/>
      <dgm:spPr/>
      <dgm:t>
        <a:bodyPr/>
        <a:lstStyle/>
        <a:p>
          <a:endParaRPr lang="en-US"/>
        </a:p>
      </dgm:t>
    </dgm:pt>
    <dgm:pt modelId="{8C8A96D3-0E02-4426-9B31-8674656630AE}">
      <dgm:prSet phldrT="[Text]"/>
      <dgm:spPr>
        <a:solidFill>
          <a:schemeClr val="accent4"/>
        </a:solidFill>
      </dgm:spPr>
      <dgm:t>
        <a:bodyPr/>
        <a:lstStyle/>
        <a:p>
          <a:r>
            <a:rPr lang="en-US" dirty="0" smtClean="0"/>
            <a:t>1 point =  4.4mg  = 4400mcg FYL</a:t>
          </a:r>
          <a:endParaRPr lang="en-US" dirty="0"/>
        </a:p>
      </dgm:t>
    </dgm:pt>
    <dgm:pt modelId="{E5B8CD67-92B7-490E-AE4B-862AA657F442}" type="parTrans" cxnId="{59906951-5BE5-4BD4-AD04-0B681DF682AA}">
      <dgm:prSet/>
      <dgm:spPr/>
      <dgm:t>
        <a:bodyPr/>
        <a:lstStyle/>
        <a:p>
          <a:endParaRPr lang="en-US"/>
        </a:p>
      </dgm:t>
    </dgm:pt>
    <dgm:pt modelId="{1DD79D5D-3112-408A-9A30-343135D06FEC}" type="sibTrans" cxnId="{59906951-5BE5-4BD4-AD04-0B681DF682AA}">
      <dgm:prSet/>
      <dgm:spPr/>
      <dgm:t>
        <a:bodyPr/>
        <a:lstStyle/>
        <a:p>
          <a:endParaRPr lang="en-US"/>
        </a:p>
      </dgm:t>
    </dgm:pt>
    <dgm:pt modelId="{2F566E1B-E417-4E99-A1F3-D48359C860F8}" type="pres">
      <dgm:prSet presAssocID="{AD20CA62-D088-4817-BB5D-18DFDB6ED450}" presName="Name0" presStyleCnt="0">
        <dgm:presLayoutVars>
          <dgm:dir/>
          <dgm:animLvl val="lvl"/>
          <dgm:resizeHandles val="exact"/>
        </dgm:presLayoutVars>
      </dgm:prSet>
      <dgm:spPr/>
    </dgm:pt>
    <dgm:pt modelId="{1B301528-C3DD-478A-A403-A2E0BC133BC7}" type="pres">
      <dgm:prSet presAssocID="{17992B41-A925-4B39-AB14-61937EB0D0DA}" presName="parTxOnly" presStyleLbl="node1" presStyleIdx="0" presStyleCnt="3">
        <dgm:presLayoutVars>
          <dgm:chMax val="0"/>
          <dgm:chPref val="0"/>
          <dgm:bulletEnabled val="1"/>
        </dgm:presLayoutVars>
      </dgm:prSet>
      <dgm:spPr/>
      <dgm:t>
        <a:bodyPr/>
        <a:lstStyle/>
        <a:p>
          <a:endParaRPr lang="en-US"/>
        </a:p>
      </dgm:t>
    </dgm:pt>
    <dgm:pt modelId="{B3CE4958-7CF8-4F45-8458-E98AE844E173}" type="pres">
      <dgm:prSet presAssocID="{91E2AD1D-0923-483D-8524-F090203CD0A7}" presName="parTxOnlySpace" presStyleCnt="0"/>
      <dgm:spPr/>
    </dgm:pt>
    <dgm:pt modelId="{4A225E7B-D171-44E1-9C40-196B35ECA481}" type="pres">
      <dgm:prSet presAssocID="{B257BF73-BD67-4AF6-B5CA-FB1C4A7E90AC}" presName="parTxOnly" presStyleLbl="node1" presStyleIdx="1" presStyleCnt="3">
        <dgm:presLayoutVars>
          <dgm:chMax val="0"/>
          <dgm:chPref val="0"/>
          <dgm:bulletEnabled val="1"/>
        </dgm:presLayoutVars>
      </dgm:prSet>
      <dgm:spPr/>
      <dgm:t>
        <a:bodyPr/>
        <a:lstStyle/>
        <a:p>
          <a:endParaRPr lang="en-US"/>
        </a:p>
      </dgm:t>
    </dgm:pt>
    <dgm:pt modelId="{FED3BF64-17CF-4985-9486-0FDB6C3F117B}" type="pres">
      <dgm:prSet presAssocID="{874612EA-6591-4372-8C15-34F22D47A6D2}" presName="parTxOnlySpace" presStyleCnt="0"/>
      <dgm:spPr/>
    </dgm:pt>
    <dgm:pt modelId="{79427B2E-371F-4CF2-B479-1EE561B2222F}" type="pres">
      <dgm:prSet presAssocID="{8C8A96D3-0E02-4426-9B31-8674656630AE}" presName="parTxOnly" presStyleLbl="node1" presStyleIdx="2" presStyleCnt="3">
        <dgm:presLayoutVars>
          <dgm:chMax val="0"/>
          <dgm:chPref val="0"/>
          <dgm:bulletEnabled val="1"/>
        </dgm:presLayoutVars>
      </dgm:prSet>
      <dgm:spPr/>
      <dgm:t>
        <a:bodyPr/>
        <a:lstStyle/>
        <a:p>
          <a:endParaRPr lang="en-US"/>
        </a:p>
      </dgm:t>
    </dgm:pt>
  </dgm:ptLst>
  <dgm:cxnLst>
    <dgm:cxn modelId="{4478E3A9-1FCE-447D-B87A-3FCAAB8C7E01}" type="presOf" srcId="{AD20CA62-D088-4817-BB5D-18DFDB6ED450}" destId="{2F566E1B-E417-4E99-A1F3-D48359C860F8}" srcOrd="0" destOrd="0" presId="urn:microsoft.com/office/officeart/2005/8/layout/chevron1"/>
    <dgm:cxn modelId="{E1F29EC0-F73F-485B-BFD7-28707FA0D814}" type="presOf" srcId="{8C8A96D3-0E02-4426-9B31-8674656630AE}" destId="{79427B2E-371F-4CF2-B479-1EE561B2222F}" srcOrd="0" destOrd="0" presId="urn:microsoft.com/office/officeart/2005/8/layout/chevron1"/>
    <dgm:cxn modelId="{59906951-5BE5-4BD4-AD04-0B681DF682AA}" srcId="{AD20CA62-D088-4817-BB5D-18DFDB6ED450}" destId="{8C8A96D3-0E02-4426-9B31-8674656630AE}" srcOrd="2" destOrd="0" parTransId="{E5B8CD67-92B7-490E-AE4B-862AA657F442}" sibTransId="{1DD79D5D-3112-408A-9A30-343135D06FEC}"/>
    <dgm:cxn modelId="{A94A2C0E-9E2E-4A1A-B49B-2D679064A05F}" type="presOf" srcId="{B257BF73-BD67-4AF6-B5CA-FB1C4A7E90AC}" destId="{4A225E7B-D171-44E1-9C40-196B35ECA481}" srcOrd="0" destOrd="0" presId="urn:microsoft.com/office/officeart/2005/8/layout/chevron1"/>
    <dgm:cxn modelId="{E44D6ACE-333A-47D6-BC71-85C82D46D731}" srcId="{AD20CA62-D088-4817-BB5D-18DFDB6ED450}" destId="{B257BF73-BD67-4AF6-B5CA-FB1C4A7E90AC}" srcOrd="1" destOrd="0" parTransId="{8B4C5CC2-51C5-4721-9F01-FAA29F850D53}" sibTransId="{874612EA-6591-4372-8C15-34F22D47A6D2}"/>
    <dgm:cxn modelId="{9153BFAB-2751-4F70-88D2-5896C43A030A}" type="presOf" srcId="{17992B41-A925-4B39-AB14-61937EB0D0DA}" destId="{1B301528-C3DD-478A-A403-A2E0BC133BC7}" srcOrd="0" destOrd="0" presId="urn:microsoft.com/office/officeart/2005/8/layout/chevron1"/>
    <dgm:cxn modelId="{E835ED02-66DE-4383-9324-13A6F462A9C0}" srcId="{AD20CA62-D088-4817-BB5D-18DFDB6ED450}" destId="{17992B41-A925-4B39-AB14-61937EB0D0DA}" srcOrd="0" destOrd="0" parTransId="{A8B604E1-91FE-4477-AC6F-7F38617E833C}" sibTransId="{91E2AD1D-0923-483D-8524-F090203CD0A7}"/>
    <dgm:cxn modelId="{9913C415-9F83-4DAC-8925-4B96B19CCEF6}" type="presParOf" srcId="{2F566E1B-E417-4E99-A1F3-D48359C860F8}" destId="{1B301528-C3DD-478A-A403-A2E0BC133BC7}" srcOrd="0" destOrd="0" presId="urn:microsoft.com/office/officeart/2005/8/layout/chevron1"/>
    <dgm:cxn modelId="{936B119F-D93B-40A3-9430-BA4ABD558B16}" type="presParOf" srcId="{2F566E1B-E417-4E99-A1F3-D48359C860F8}" destId="{B3CE4958-7CF8-4F45-8458-E98AE844E173}" srcOrd="1" destOrd="0" presId="urn:microsoft.com/office/officeart/2005/8/layout/chevron1"/>
    <dgm:cxn modelId="{2B02AE8A-F836-4D55-BA5E-3D5792CEB4C2}" type="presParOf" srcId="{2F566E1B-E417-4E99-A1F3-D48359C860F8}" destId="{4A225E7B-D171-44E1-9C40-196B35ECA481}" srcOrd="2" destOrd="0" presId="urn:microsoft.com/office/officeart/2005/8/layout/chevron1"/>
    <dgm:cxn modelId="{0FCE1256-B0E2-4398-862B-75EC0B69FE89}" type="presParOf" srcId="{2F566E1B-E417-4E99-A1F3-D48359C860F8}" destId="{FED3BF64-17CF-4985-9486-0FDB6C3F117B}" srcOrd="3" destOrd="0" presId="urn:microsoft.com/office/officeart/2005/8/layout/chevron1"/>
    <dgm:cxn modelId="{24D1354A-7921-4540-B081-CCBC22F0C419}" type="presParOf" srcId="{2F566E1B-E417-4E99-A1F3-D48359C860F8}" destId="{79427B2E-371F-4CF2-B479-1EE561B2222F}" srcOrd="4"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20CA62-D088-4817-BB5D-18DFDB6ED450}" type="doc">
      <dgm:prSet loTypeId="urn:microsoft.com/office/officeart/2005/8/layout/chevron1" loCatId="process" qsTypeId="urn:microsoft.com/office/officeart/2005/8/quickstyle/simple1" qsCatId="simple" csTypeId="urn:microsoft.com/office/officeart/2005/8/colors/accent1_2" csCatId="accent1" phldr="1"/>
      <dgm:spPr/>
    </dgm:pt>
    <dgm:pt modelId="{17992B41-A925-4B39-AB14-61937EB0D0DA}">
      <dgm:prSet phldrT="[Text]" custT="1"/>
      <dgm:spPr>
        <a:solidFill>
          <a:srgbClr val="CC0099"/>
        </a:solidFill>
      </dgm:spPr>
      <dgm:t>
        <a:bodyPr/>
        <a:lstStyle/>
        <a:p>
          <a:r>
            <a:rPr lang="en-US" sz="2800" dirty="0" smtClean="0"/>
            <a:t>1 point = 440 MEQ </a:t>
          </a:r>
          <a:endParaRPr lang="en-US" sz="2800" dirty="0"/>
        </a:p>
      </dgm:t>
    </dgm:pt>
    <dgm:pt modelId="{A8B604E1-91FE-4477-AC6F-7F38617E833C}" type="parTrans" cxnId="{E835ED02-66DE-4383-9324-13A6F462A9C0}">
      <dgm:prSet/>
      <dgm:spPr/>
      <dgm:t>
        <a:bodyPr/>
        <a:lstStyle/>
        <a:p>
          <a:endParaRPr lang="en-US"/>
        </a:p>
      </dgm:t>
    </dgm:pt>
    <dgm:pt modelId="{91E2AD1D-0923-483D-8524-F090203CD0A7}" type="sibTrans" cxnId="{E835ED02-66DE-4383-9324-13A6F462A9C0}">
      <dgm:prSet/>
      <dgm:spPr/>
      <dgm:t>
        <a:bodyPr/>
        <a:lstStyle/>
        <a:p>
          <a:endParaRPr lang="en-US"/>
        </a:p>
      </dgm:t>
    </dgm:pt>
    <dgm:pt modelId="{B257BF73-BD67-4AF6-B5CA-FB1C4A7E90AC}">
      <dgm:prSet phldrT="[Text]" custT="1"/>
      <dgm:spPr>
        <a:solidFill>
          <a:srgbClr val="FFC000"/>
        </a:solidFill>
      </dgm:spPr>
      <dgm:t>
        <a:bodyPr/>
        <a:lstStyle/>
        <a:p>
          <a:r>
            <a:rPr lang="en-US" sz="2800" dirty="0" err="1" smtClean="0"/>
            <a:t>Avg</a:t>
          </a:r>
          <a:r>
            <a:rPr lang="en-US" sz="2800" dirty="0" smtClean="0"/>
            <a:t> daily use 5-20 points</a:t>
          </a:r>
          <a:endParaRPr lang="en-US" sz="2800" dirty="0"/>
        </a:p>
      </dgm:t>
    </dgm:pt>
    <dgm:pt modelId="{8B4C5CC2-51C5-4721-9F01-FAA29F850D53}" type="parTrans" cxnId="{E44D6ACE-333A-47D6-BC71-85C82D46D731}">
      <dgm:prSet/>
      <dgm:spPr/>
      <dgm:t>
        <a:bodyPr/>
        <a:lstStyle/>
        <a:p>
          <a:endParaRPr lang="en-US"/>
        </a:p>
      </dgm:t>
    </dgm:pt>
    <dgm:pt modelId="{874612EA-6591-4372-8C15-34F22D47A6D2}" type="sibTrans" cxnId="{E44D6ACE-333A-47D6-BC71-85C82D46D731}">
      <dgm:prSet/>
      <dgm:spPr/>
      <dgm:t>
        <a:bodyPr/>
        <a:lstStyle/>
        <a:p>
          <a:endParaRPr lang="en-US"/>
        </a:p>
      </dgm:t>
    </dgm:pt>
    <dgm:pt modelId="{8C8A96D3-0E02-4426-9B31-8674656630AE}">
      <dgm:prSet phldrT="[Text]" custT="1"/>
      <dgm:spPr>
        <a:solidFill>
          <a:srgbClr val="FF66FF"/>
        </a:solidFill>
      </dgm:spPr>
      <dgm:t>
        <a:bodyPr/>
        <a:lstStyle/>
        <a:p>
          <a:r>
            <a:rPr lang="en-US" sz="2800" dirty="0" err="1" smtClean="0"/>
            <a:t>Avg</a:t>
          </a:r>
          <a:r>
            <a:rPr lang="en-US" sz="2800" dirty="0" smtClean="0"/>
            <a:t> daily MEQ 2200 - 8800</a:t>
          </a:r>
          <a:endParaRPr lang="en-US" sz="2800" dirty="0"/>
        </a:p>
      </dgm:t>
    </dgm:pt>
    <dgm:pt modelId="{E5B8CD67-92B7-490E-AE4B-862AA657F442}" type="parTrans" cxnId="{59906951-5BE5-4BD4-AD04-0B681DF682AA}">
      <dgm:prSet/>
      <dgm:spPr/>
      <dgm:t>
        <a:bodyPr/>
        <a:lstStyle/>
        <a:p>
          <a:endParaRPr lang="en-US"/>
        </a:p>
      </dgm:t>
    </dgm:pt>
    <dgm:pt modelId="{1DD79D5D-3112-408A-9A30-343135D06FEC}" type="sibTrans" cxnId="{59906951-5BE5-4BD4-AD04-0B681DF682AA}">
      <dgm:prSet/>
      <dgm:spPr/>
      <dgm:t>
        <a:bodyPr/>
        <a:lstStyle/>
        <a:p>
          <a:endParaRPr lang="en-US"/>
        </a:p>
      </dgm:t>
    </dgm:pt>
    <dgm:pt modelId="{2F566E1B-E417-4E99-A1F3-D48359C860F8}" type="pres">
      <dgm:prSet presAssocID="{AD20CA62-D088-4817-BB5D-18DFDB6ED450}" presName="Name0" presStyleCnt="0">
        <dgm:presLayoutVars>
          <dgm:dir/>
          <dgm:animLvl val="lvl"/>
          <dgm:resizeHandles val="exact"/>
        </dgm:presLayoutVars>
      </dgm:prSet>
      <dgm:spPr/>
    </dgm:pt>
    <dgm:pt modelId="{1B301528-C3DD-478A-A403-A2E0BC133BC7}" type="pres">
      <dgm:prSet presAssocID="{17992B41-A925-4B39-AB14-61937EB0D0DA}" presName="parTxOnly" presStyleLbl="node1" presStyleIdx="0" presStyleCnt="3">
        <dgm:presLayoutVars>
          <dgm:chMax val="0"/>
          <dgm:chPref val="0"/>
          <dgm:bulletEnabled val="1"/>
        </dgm:presLayoutVars>
      </dgm:prSet>
      <dgm:spPr/>
      <dgm:t>
        <a:bodyPr/>
        <a:lstStyle/>
        <a:p>
          <a:endParaRPr lang="en-US"/>
        </a:p>
      </dgm:t>
    </dgm:pt>
    <dgm:pt modelId="{B3CE4958-7CF8-4F45-8458-E98AE844E173}" type="pres">
      <dgm:prSet presAssocID="{91E2AD1D-0923-483D-8524-F090203CD0A7}" presName="parTxOnlySpace" presStyleCnt="0"/>
      <dgm:spPr/>
    </dgm:pt>
    <dgm:pt modelId="{4A225E7B-D171-44E1-9C40-196B35ECA481}" type="pres">
      <dgm:prSet presAssocID="{B257BF73-BD67-4AF6-B5CA-FB1C4A7E90AC}" presName="parTxOnly" presStyleLbl="node1" presStyleIdx="1" presStyleCnt="3">
        <dgm:presLayoutVars>
          <dgm:chMax val="0"/>
          <dgm:chPref val="0"/>
          <dgm:bulletEnabled val="1"/>
        </dgm:presLayoutVars>
      </dgm:prSet>
      <dgm:spPr/>
      <dgm:t>
        <a:bodyPr/>
        <a:lstStyle/>
        <a:p>
          <a:endParaRPr lang="en-US"/>
        </a:p>
      </dgm:t>
    </dgm:pt>
    <dgm:pt modelId="{FED3BF64-17CF-4985-9486-0FDB6C3F117B}" type="pres">
      <dgm:prSet presAssocID="{874612EA-6591-4372-8C15-34F22D47A6D2}" presName="parTxOnlySpace" presStyleCnt="0"/>
      <dgm:spPr/>
    </dgm:pt>
    <dgm:pt modelId="{79427B2E-371F-4CF2-B479-1EE561B2222F}" type="pres">
      <dgm:prSet presAssocID="{8C8A96D3-0E02-4426-9B31-8674656630AE}" presName="parTxOnly" presStyleLbl="node1" presStyleIdx="2" presStyleCnt="3">
        <dgm:presLayoutVars>
          <dgm:chMax val="0"/>
          <dgm:chPref val="0"/>
          <dgm:bulletEnabled val="1"/>
        </dgm:presLayoutVars>
      </dgm:prSet>
      <dgm:spPr/>
      <dgm:t>
        <a:bodyPr/>
        <a:lstStyle/>
        <a:p>
          <a:endParaRPr lang="en-US"/>
        </a:p>
      </dgm:t>
    </dgm:pt>
  </dgm:ptLst>
  <dgm:cxnLst>
    <dgm:cxn modelId="{4478E3A9-1FCE-447D-B87A-3FCAAB8C7E01}" type="presOf" srcId="{AD20CA62-D088-4817-BB5D-18DFDB6ED450}" destId="{2F566E1B-E417-4E99-A1F3-D48359C860F8}" srcOrd="0" destOrd="0" presId="urn:microsoft.com/office/officeart/2005/8/layout/chevron1"/>
    <dgm:cxn modelId="{E1F29EC0-F73F-485B-BFD7-28707FA0D814}" type="presOf" srcId="{8C8A96D3-0E02-4426-9B31-8674656630AE}" destId="{79427B2E-371F-4CF2-B479-1EE561B2222F}" srcOrd="0" destOrd="0" presId="urn:microsoft.com/office/officeart/2005/8/layout/chevron1"/>
    <dgm:cxn modelId="{59906951-5BE5-4BD4-AD04-0B681DF682AA}" srcId="{AD20CA62-D088-4817-BB5D-18DFDB6ED450}" destId="{8C8A96D3-0E02-4426-9B31-8674656630AE}" srcOrd="2" destOrd="0" parTransId="{E5B8CD67-92B7-490E-AE4B-862AA657F442}" sibTransId="{1DD79D5D-3112-408A-9A30-343135D06FEC}"/>
    <dgm:cxn modelId="{A94A2C0E-9E2E-4A1A-B49B-2D679064A05F}" type="presOf" srcId="{B257BF73-BD67-4AF6-B5CA-FB1C4A7E90AC}" destId="{4A225E7B-D171-44E1-9C40-196B35ECA481}" srcOrd="0" destOrd="0" presId="urn:microsoft.com/office/officeart/2005/8/layout/chevron1"/>
    <dgm:cxn modelId="{E44D6ACE-333A-47D6-BC71-85C82D46D731}" srcId="{AD20CA62-D088-4817-BB5D-18DFDB6ED450}" destId="{B257BF73-BD67-4AF6-B5CA-FB1C4A7E90AC}" srcOrd="1" destOrd="0" parTransId="{8B4C5CC2-51C5-4721-9F01-FAA29F850D53}" sibTransId="{874612EA-6591-4372-8C15-34F22D47A6D2}"/>
    <dgm:cxn modelId="{9153BFAB-2751-4F70-88D2-5896C43A030A}" type="presOf" srcId="{17992B41-A925-4B39-AB14-61937EB0D0DA}" destId="{1B301528-C3DD-478A-A403-A2E0BC133BC7}" srcOrd="0" destOrd="0" presId="urn:microsoft.com/office/officeart/2005/8/layout/chevron1"/>
    <dgm:cxn modelId="{E835ED02-66DE-4383-9324-13A6F462A9C0}" srcId="{AD20CA62-D088-4817-BB5D-18DFDB6ED450}" destId="{17992B41-A925-4B39-AB14-61937EB0D0DA}" srcOrd="0" destOrd="0" parTransId="{A8B604E1-91FE-4477-AC6F-7F38617E833C}" sibTransId="{91E2AD1D-0923-483D-8524-F090203CD0A7}"/>
    <dgm:cxn modelId="{9913C415-9F83-4DAC-8925-4B96B19CCEF6}" type="presParOf" srcId="{2F566E1B-E417-4E99-A1F3-D48359C860F8}" destId="{1B301528-C3DD-478A-A403-A2E0BC133BC7}" srcOrd="0" destOrd="0" presId="urn:microsoft.com/office/officeart/2005/8/layout/chevron1"/>
    <dgm:cxn modelId="{936B119F-D93B-40A3-9430-BA4ABD558B16}" type="presParOf" srcId="{2F566E1B-E417-4E99-A1F3-D48359C860F8}" destId="{B3CE4958-7CF8-4F45-8458-E98AE844E173}" srcOrd="1" destOrd="0" presId="urn:microsoft.com/office/officeart/2005/8/layout/chevron1"/>
    <dgm:cxn modelId="{2B02AE8A-F836-4D55-BA5E-3D5792CEB4C2}" type="presParOf" srcId="{2F566E1B-E417-4E99-A1F3-D48359C860F8}" destId="{4A225E7B-D171-44E1-9C40-196B35ECA481}" srcOrd="2" destOrd="0" presId="urn:microsoft.com/office/officeart/2005/8/layout/chevron1"/>
    <dgm:cxn modelId="{0FCE1256-B0E2-4398-862B-75EC0B69FE89}" type="presParOf" srcId="{2F566E1B-E417-4E99-A1F3-D48359C860F8}" destId="{FED3BF64-17CF-4985-9486-0FDB6C3F117B}" srcOrd="3" destOrd="0" presId="urn:microsoft.com/office/officeart/2005/8/layout/chevron1"/>
    <dgm:cxn modelId="{24D1354A-7921-4540-B081-CCBC22F0C419}" type="presParOf" srcId="{2F566E1B-E417-4E99-A1F3-D48359C860F8}" destId="{79427B2E-371F-4CF2-B479-1EE561B2222F}" srcOrd="4"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01528-C3DD-478A-A403-A2E0BC133BC7}">
      <dsp:nvSpPr>
        <dsp:cNvPr id="0" name=""/>
        <dsp:cNvSpPr/>
      </dsp:nvSpPr>
      <dsp:spPr>
        <a:xfrm>
          <a:off x="3359" y="332601"/>
          <a:ext cx="4092816" cy="163712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a:lnSpc>
              <a:spcPct val="90000"/>
            </a:lnSpc>
            <a:spcBef>
              <a:spcPct val="0"/>
            </a:spcBef>
            <a:spcAft>
              <a:spcPct val="35000"/>
            </a:spcAft>
          </a:pPr>
          <a:r>
            <a:rPr lang="en-US" sz="2900" kern="1200" dirty="0" smtClean="0"/>
            <a:t>1 point FYL = 0.1g = 100mg </a:t>
          </a:r>
          <a:endParaRPr lang="en-US" sz="2900" kern="1200" dirty="0"/>
        </a:p>
      </dsp:txBody>
      <dsp:txXfrm>
        <a:off x="821922" y="332601"/>
        <a:ext cx="2455690" cy="1637126"/>
      </dsp:txXfrm>
    </dsp:sp>
    <dsp:sp modelId="{4A225E7B-D171-44E1-9C40-196B35ECA481}">
      <dsp:nvSpPr>
        <dsp:cNvPr id="0" name=""/>
        <dsp:cNvSpPr/>
      </dsp:nvSpPr>
      <dsp:spPr>
        <a:xfrm>
          <a:off x="3686894" y="332601"/>
          <a:ext cx="4092816" cy="1637126"/>
        </a:xfrm>
        <a:prstGeom prst="chevron">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a:lnSpc>
              <a:spcPct val="90000"/>
            </a:lnSpc>
            <a:spcBef>
              <a:spcPct val="0"/>
            </a:spcBef>
            <a:spcAft>
              <a:spcPct val="35000"/>
            </a:spcAft>
          </a:pPr>
          <a:r>
            <a:rPr lang="en-US" sz="2900" kern="1200" dirty="0" smtClean="0"/>
            <a:t>Median purity 4.4%</a:t>
          </a:r>
          <a:endParaRPr lang="en-US" sz="2900" kern="1200" dirty="0"/>
        </a:p>
      </dsp:txBody>
      <dsp:txXfrm>
        <a:off x="4505457" y="332601"/>
        <a:ext cx="2455690" cy="1637126"/>
      </dsp:txXfrm>
    </dsp:sp>
    <dsp:sp modelId="{79427B2E-371F-4CF2-B479-1EE561B2222F}">
      <dsp:nvSpPr>
        <dsp:cNvPr id="0" name=""/>
        <dsp:cNvSpPr/>
      </dsp:nvSpPr>
      <dsp:spPr>
        <a:xfrm>
          <a:off x="7370429" y="332601"/>
          <a:ext cx="4092816" cy="1637126"/>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a:lnSpc>
              <a:spcPct val="90000"/>
            </a:lnSpc>
            <a:spcBef>
              <a:spcPct val="0"/>
            </a:spcBef>
            <a:spcAft>
              <a:spcPct val="35000"/>
            </a:spcAft>
          </a:pPr>
          <a:r>
            <a:rPr lang="en-US" sz="2900" kern="1200" dirty="0" smtClean="0"/>
            <a:t>1 point =  4.4mg  = 4400mcg FYL</a:t>
          </a:r>
          <a:endParaRPr lang="en-US" sz="2900" kern="1200" dirty="0"/>
        </a:p>
      </dsp:txBody>
      <dsp:txXfrm>
        <a:off x="8188992" y="332601"/>
        <a:ext cx="2455690" cy="1637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01528-C3DD-478A-A403-A2E0BC133BC7}">
      <dsp:nvSpPr>
        <dsp:cNvPr id="0" name=""/>
        <dsp:cNvSpPr/>
      </dsp:nvSpPr>
      <dsp:spPr>
        <a:xfrm>
          <a:off x="3359" y="332601"/>
          <a:ext cx="4092816" cy="1637126"/>
        </a:xfrm>
        <a:prstGeom prst="chevron">
          <a:avLst/>
        </a:prstGeom>
        <a:solidFill>
          <a:srgbClr val="CC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1 point = 440 MEQ </a:t>
          </a:r>
          <a:endParaRPr lang="en-US" sz="2800" kern="1200" dirty="0"/>
        </a:p>
      </dsp:txBody>
      <dsp:txXfrm>
        <a:off x="821922" y="332601"/>
        <a:ext cx="2455690" cy="1637126"/>
      </dsp:txXfrm>
    </dsp:sp>
    <dsp:sp modelId="{4A225E7B-D171-44E1-9C40-196B35ECA481}">
      <dsp:nvSpPr>
        <dsp:cNvPr id="0" name=""/>
        <dsp:cNvSpPr/>
      </dsp:nvSpPr>
      <dsp:spPr>
        <a:xfrm>
          <a:off x="3686894" y="332601"/>
          <a:ext cx="4092816" cy="1637126"/>
        </a:xfrm>
        <a:prstGeom prst="chevr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err="1" smtClean="0"/>
            <a:t>Avg</a:t>
          </a:r>
          <a:r>
            <a:rPr lang="en-US" sz="2800" kern="1200" dirty="0" smtClean="0"/>
            <a:t> daily use 5-20 points</a:t>
          </a:r>
          <a:endParaRPr lang="en-US" sz="2800" kern="1200" dirty="0"/>
        </a:p>
      </dsp:txBody>
      <dsp:txXfrm>
        <a:off x="4505457" y="332601"/>
        <a:ext cx="2455690" cy="1637126"/>
      </dsp:txXfrm>
    </dsp:sp>
    <dsp:sp modelId="{79427B2E-371F-4CF2-B479-1EE561B2222F}">
      <dsp:nvSpPr>
        <dsp:cNvPr id="0" name=""/>
        <dsp:cNvSpPr/>
      </dsp:nvSpPr>
      <dsp:spPr>
        <a:xfrm>
          <a:off x="7370429" y="332601"/>
          <a:ext cx="4092816" cy="1637126"/>
        </a:xfrm>
        <a:prstGeom prst="chevron">
          <a:avLst/>
        </a:prstGeom>
        <a:solidFill>
          <a:srgbClr val="FF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err="1" smtClean="0"/>
            <a:t>Avg</a:t>
          </a:r>
          <a:r>
            <a:rPr lang="en-US" sz="2800" kern="1200" dirty="0" smtClean="0"/>
            <a:t> daily MEQ 2200 - 8800</a:t>
          </a:r>
          <a:endParaRPr lang="en-US" sz="2800" kern="1200" dirty="0"/>
        </a:p>
      </dsp:txBody>
      <dsp:txXfrm>
        <a:off x="8188992" y="332601"/>
        <a:ext cx="2455690" cy="163712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Thanks so much Gillian for setting the stage for me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 I’m going to spend 10-15 min talking with you about the evaluation results from the Safer Supply evaluation in London, ON which we released in January of this year</a:t>
            </a:r>
            <a:endParaRPr lang="en-US" baseline="0" dirty="0"/>
          </a:p>
          <a:p>
            <a:pPr marL="22860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lang="en-US" baseline="0"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a:t>
            </a:fld>
            <a:endParaRPr lang="en-US"/>
          </a:p>
        </p:txBody>
      </p:sp>
    </p:spTree>
    <p:extLst>
      <p:ext uri="{BB962C8B-B14F-4D97-AF65-F5344CB8AC3E}">
        <p14:creationId xmlns:p14="http://schemas.microsoft.com/office/powerpoint/2010/main" val="2473066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en-US" baseline="0" dirty="0" smtClean="0"/>
          </a:p>
          <a:p>
            <a:pPr marL="514350" indent="-285750">
              <a:buFontTx/>
              <a:buChar char="-"/>
            </a:pPr>
            <a:r>
              <a:rPr lang="en-US" baseline="0" dirty="0" smtClean="0"/>
              <a:t>First off, Safer Supply </a:t>
            </a:r>
            <a:r>
              <a:rPr lang="en-US" baseline="0" dirty="0" smtClean="0"/>
              <a:t>in London has </a:t>
            </a:r>
            <a:r>
              <a:rPr lang="en-US" baseline="0" dirty="0" smtClean="0"/>
              <a:t>an excellent retention rate, at 94%, </a:t>
            </a:r>
          </a:p>
          <a:p>
            <a:pPr marL="514350" indent="-285750">
              <a:buFontTx/>
              <a:buChar char="-"/>
            </a:pPr>
            <a:r>
              <a:rPr lang="en-US" baseline="0" dirty="0" smtClean="0"/>
              <a:t>This can be compared to a 40-50% retention rate for methadone at 6 months</a:t>
            </a:r>
          </a:p>
          <a:p>
            <a:pPr marL="514350" indent="-285750">
              <a:buFontTx/>
              <a:buChar char="-"/>
            </a:pPr>
            <a:endParaRPr lang="en-US" baseline="0" dirty="0" smtClean="0"/>
          </a:p>
          <a:p>
            <a:pPr marL="514350" indent="-285750">
              <a:buFontTx/>
              <a:buChar char="-"/>
            </a:pPr>
            <a:endParaRPr lang="en-US" baseline="0" dirty="0" smtClean="0"/>
          </a:p>
          <a:p>
            <a:pPr marL="228600" indent="0">
              <a:buFontTx/>
              <a:buNone/>
            </a:pPr>
            <a:endParaRPr lang="en-US" dirty="0"/>
          </a:p>
        </p:txBody>
      </p:sp>
      <p:sp>
        <p:nvSpPr>
          <p:cNvPr id="4" name="Slide Number Placeholder 3"/>
          <p:cNvSpPr>
            <a:spLocks noGrp="1"/>
          </p:cNvSpPr>
          <p:nvPr>
            <p:ph type="sldNum" sz="quarter" idx="5"/>
          </p:nvPr>
        </p:nvSpPr>
        <p:spPr/>
        <p:txBody>
          <a:bodyPr/>
          <a:lstStyle/>
          <a:p>
            <a:fld id="{F72CC470-2B61-9549-B1C1-48F667D9BBED}" type="slidenum">
              <a:rPr lang="en-US" smtClean="0"/>
              <a:t>10</a:t>
            </a:fld>
            <a:endParaRPr lang="en-US"/>
          </a:p>
        </p:txBody>
      </p:sp>
    </p:spTree>
    <p:extLst>
      <p:ext uri="{BB962C8B-B14F-4D97-AF65-F5344CB8AC3E}">
        <p14:creationId xmlns:p14="http://schemas.microsoft.com/office/powerpoint/2010/main" val="102335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evaluation showed overwhelmingly </a:t>
            </a:r>
            <a:r>
              <a:rPr lang="en-US" dirty="0"/>
              <a:t>positive impacts on program </a:t>
            </a:r>
            <a:r>
              <a:rPr lang="en-US" dirty="0" smtClean="0"/>
              <a:t>participants</a:t>
            </a:r>
          </a:p>
          <a:p>
            <a:endParaRPr lang="en-US" dirty="0" smtClean="0"/>
          </a:p>
          <a:p>
            <a:r>
              <a:rPr lang="en-US" dirty="0" smtClean="0"/>
              <a:t>- This person says ….</a:t>
            </a:r>
            <a:endParaRPr lang="en-US" dirty="0"/>
          </a:p>
        </p:txBody>
      </p:sp>
      <p:sp>
        <p:nvSpPr>
          <p:cNvPr id="4" name="Slide Number Placeholder 3"/>
          <p:cNvSpPr>
            <a:spLocks noGrp="1"/>
          </p:cNvSpPr>
          <p:nvPr>
            <p:ph type="sldNum" sz="quarter" idx="5"/>
          </p:nvPr>
        </p:nvSpPr>
        <p:spPr/>
        <p:txBody>
          <a:bodyPr/>
          <a:lstStyle/>
          <a:p>
            <a:fld id="{F72CC470-2B61-9549-B1C1-48F667D9BBED}" type="slidenum">
              <a:rPr lang="en-US" smtClean="0"/>
              <a:t>11</a:t>
            </a:fld>
            <a:endParaRPr lang="en-US"/>
          </a:p>
        </p:txBody>
      </p:sp>
    </p:spTree>
    <p:extLst>
      <p:ext uri="{BB962C8B-B14F-4D97-AF65-F5344CB8AC3E}">
        <p14:creationId xmlns:p14="http://schemas.microsoft.com/office/powerpoint/2010/main" val="510578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- 63</a:t>
            </a:r>
            <a:r>
              <a:rPr lang="en-US" dirty="0"/>
              <a:t>% </a:t>
            </a:r>
            <a:r>
              <a:rPr lang="en-US" dirty="0" smtClean="0"/>
              <a:t>of our patients report</a:t>
            </a:r>
            <a:r>
              <a:rPr lang="en-US" baseline="0" dirty="0" smtClean="0"/>
              <a:t> that</a:t>
            </a:r>
            <a:r>
              <a:rPr lang="en-US" dirty="0" smtClean="0"/>
              <a:t> </a:t>
            </a:r>
            <a:r>
              <a:rPr lang="en-US" dirty="0"/>
              <a:t>their fentanyl use </a:t>
            </a:r>
            <a:r>
              <a:rPr lang="en-US" dirty="0" smtClean="0"/>
              <a:t>has </a:t>
            </a:r>
            <a:r>
              <a:rPr lang="en-US" dirty="0"/>
              <a:t>decreased since starting </a:t>
            </a:r>
            <a:r>
              <a:rPr lang="en-US" dirty="0" smtClean="0"/>
              <a:t>Safer Supply</a:t>
            </a:r>
            <a:endParaRPr lang="en-US" dirty="0"/>
          </a:p>
        </p:txBody>
      </p:sp>
      <p:sp>
        <p:nvSpPr>
          <p:cNvPr id="4" name="Slide Number Placeholder 3"/>
          <p:cNvSpPr>
            <a:spLocks noGrp="1"/>
          </p:cNvSpPr>
          <p:nvPr>
            <p:ph type="sldNum" sz="quarter" idx="5"/>
          </p:nvPr>
        </p:nvSpPr>
        <p:spPr/>
        <p:txBody>
          <a:bodyPr/>
          <a:lstStyle/>
          <a:p>
            <a:fld id="{F72CC470-2B61-9549-B1C1-48F667D9BBED}" type="slidenum">
              <a:rPr lang="en-US" smtClean="0"/>
              <a:t>12</a:t>
            </a:fld>
            <a:endParaRPr lang="en-US"/>
          </a:p>
        </p:txBody>
      </p:sp>
    </p:spTree>
    <p:extLst>
      <p:ext uri="{BB962C8B-B14F-4D97-AF65-F5344CB8AC3E}">
        <p14:creationId xmlns:p14="http://schemas.microsoft.com/office/powerpoint/2010/main" val="3969595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a:t>
            </a:r>
            <a:r>
              <a:rPr lang="en-US" baseline="0" dirty="0" smtClean="0"/>
              <a:t> a finding that surprised even us</a:t>
            </a:r>
          </a:p>
          <a:p>
            <a:endParaRPr lang="en-US" baseline="0" dirty="0" smtClean="0"/>
          </a:p>
          <a:p>
            <a:r>
              <a:rPr lang="en-US" baseline="0" dirty="0" smtClean="0"/>
              <a:t>I want you to remember that every patient started on Safer Supply had the intention of continuing to inject drugs, albeit in a safer way</a:t>
            </a:r>
          </a:p>
          <a:p>
            <a:endParaRPr lang="en-US" baseline="0" dirty="0" smtClean="0"/>
          </a:p>
          <a:p>
            <a:r>
              <a:rPr lang="en-US" baseline="0" dirty="0" smtClean="0"/>
              <a:t>AND YET…. We see 35% of our patients stop injecting altogether</a:t>
            </a:r>
            <a:endParaRPr lang="en-CA"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13</a:t>
            </a:fld>
            <a:endParaRPr lang="en-US"/>
          </a:p>
        </p:txBody>
      </p:sp>
    </p:spTree>
    <p:extLst>
      <p:ext uri="{BB962C8B-B14F-4D97-AF65-F5344CB8AC3E}">
        <p14:creationId xmlns:p14="http://schemas.microsoft.com/office/powerpoint/2010/main" val="2126327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285750">
              <a:buFontTx/>
              <a:buChar char="-"/>
            </a:pPr>
            <a:r>
              <a:rPr lang="en-US" dirty="0" smtClean="0"/>
              <a:t>We </a:t>
            </a:r>
            <a:r>
              <a:rPr lang="en-US" smtClean="0"/>
              <a:t>have</a:t>
            </a:r>
            <a:r>
              <a:rPr lang="en-US" baseline="0" smtClean="0"/>
              <a:t> seen </a:t>
            </a:r>
            <a:r>
              <a:rPr lang="en-US" baseline="0" dirty="0" smtClean="0"/>
              <a:t>a dramatic reduction </a:t>
            </a:r>
            <a:r>
              <a:rPr lang="en-US" baseline="0" smtClean="0"/>
              <a:t>in overdoses</a:t>
            </a:r>
          </a:p>
          <a:p>
            <a:pPr marL="514350" indent="-285750">
              <a:buFontTx/>
              <a:buChar char="-"/>
            </a:pPr>
            <a:endParaRPr lang="en-US" baseline="0" dirty="0" smtClean="0"/>
          </a:p>
          <a:p>
            <a:pPr marL="514350" indent="-285750">
              <a:buFontTx/>
              <a:buChar char="-"/>
            </a:pPr>
            <a:r>
              <a:rPr lang="en-US" baseline="0" dirty="0" smtClean="0"/>
              <a:t>You can see we have dropped overdoses in the last 6 months from 59 to 23%</a:t>
            </a:r>
          </a:p>
          <a:p>
            <a:pPr marL="514350" indent="-285750">
              <a:buFontTx/>
              <a:buChar char="-"/>
            </a:pPr>
            <a:r>
              <a:rPr lang="en-US" baseline="0" dirty="0" smtClean="0"/>
              <a:t>And overdoses in the last month from 33 to 11%</a:t>
            </a:r>
            <a:endParaRPr lang="en-CA"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14</a:t>
            </a:fld>
            <a:endParaRPr lang="en-US"/>
          </a:p>
        </p:txBody>
      </p:sp>
    </p:spTree>
    <p:extLst>
      <p:ext uri="{BB962C8B-B14F-4D97-AF65-F5344CB8AC3E}">
        <p14:creationId xmlns:p14="http://schemas.microsoft.com/office/powerpoint/2010/main" val="2290665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 saw</a:t>
            </a:r>
            <a:r>
              <a:rPr lang="en-US" baseline="0" dirty="0" smtClean="0"/>
              <a:t> really great numbers of folks moving into housing in the program pre-2020. However the rental housing market in Ontario has collapsed and increased exponentially in price since 2020, and we struggle to move the needle on this aspect of our patients health, which intrinsically means we can’t improve people’s physical and mental health as much as we did when we had access to housing stock </a:t>
            </a:r>
            <a:endParaRPr lang="en-CA"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15</a:t>
            </a:fld>
            <a:endParaRPr lang="en-US"/>
          </a:p>
        </p:txBody>
      </p:sp>
    </p:spTree>
    <p:extLst>
      <p:ext uri="{BB962C8B-B14F-4D97-AF65-F5344CB8AC3E}">
        <p14:creationId xmlns:p14="http://schemas.microsoft.com/office/powerpoint/2010/main" val="2835856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smtClean="0"/>
              <a:t>Even</a:t>
            </a:r>
            <a:r>
              <a:rPr lang="en-US" baseline="0" dirty="0" smtClean="0"/>
              <a:t> so, </a:t>
            </a:r>
            <a:r>
              <a:rPr lang="en-US" dirty="0" smtClean="0"/>
              <a:t>59</a:t>
            </a:r>
            <a:r>
              <a:rPr lang="en-US" dirty="0"/>
              <a:t>% </a:t>
            </a:r>
            <a:r>
              <a:rPr lang="en-US" dirty="0" smtClean="0"/>
              <a:t>of our patients say </a:t>
            </a:r>
            <a:r>
              <a:rPr lang="en-US" dirty="0"/>
              <a:t>their physical health </a:t>
            </a:r>
            <a:r>
              <a:rPr lang="en-US" dirty="0" smtClean="0"/>
              <a:t>has </a:t>
            </a:r>
            <a:r>
              <a:rPr lang="en-US" dirty="0"/>
              <a:t>improved since beginning </a:t>
            </a:r>
            <a:r>
              <a:rPr lang="en-US" dirty="0" smtClean="0"/>
              <a:t>Safer</a:t>
            </a:r>
            <a:r>
              <a:rPr lang="en-US" baseline="0" dirty="0" smtClean="0"/>
              <a:t> Supply</a:t>
            </a:r>
            <a:endParaRPr lang="en-US" dirty="0"/>
          </a:p>
        </p:txBody>
      </p:sp>
      <p:sp>
        <p:nvSpPr>
          <p:cNvPr id="4" name="Slide Number Placeholder 3"/>
          <p:cNvSpPr>
            <a:spLocks noGrp="1"/>
          </p:cNvSpPr>
          <p:nvPr>
            <p:ph type="sldNum" sz="quarter" idx="5"/>
          </p:nvPr>
        </p:nvSpPr>
        <p:spPr/>
        <p:txBody>
          <a:bodyPr/>
          <a:lstStyle/>
          <a:p>
            <a:fld id="{F72CC470-2B61-9549-B1C1-48F667D9BBED}" type="slidenum">
              <a:rPr lang="en-US" smtClean="0"/>
              <a:t>16</a:t>
            </a:fld>
            <a:endParaRPr lang="en-US"/>
          </a:p>
        </p:txBody>
      </p:sp>
    </p:spTree>
    <p:extLst>
      <p:ext uri="{BB962C8B-B14F-4D97-AF65-F5344CB8AC3E}">
        <p14:creationId xmlns:p14="http://schemas.microsoft.com/office/powerpoint/2010/main" val="2183354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And</a:t>
            </a:r>
            <a:r>
              <a:rPr lang="en-US" baseline="0" dirty="0" smtClean="0"/>
              <a:t> </a:t>
            </a:r>
            <a:r>
              <a:rPr lang="en-US" dirty="0" smtClean="0"/>
              <a:t>53</a:t>
            </a:r>
            <a:r>
              <a:rPr lang="en-US" dirty="0"/>
              <a:t>% </a:t>
            </a:r>
            <a:r>
              <a:rPr lang="en-US" dirty="0" smtClean="0"/>
              <a:t>of folks also said </a:t>
            </a:r>
            <a:r>
              <a:rPr lang="en-US" dirty="0"/>
              <a:t>their mental health </a:t>
            </a:r>
            <a:r>
              <a:rPr lang="en-US" dirty="0" smtClean="0"/>
              <a:t>has </a:t>
            </a:r>
            <a:r>
              <a:rPr lang="en-US" dirty="0"/>
              <a:t>improved since starting </a:t>
            </a:r>
            <a:r>
              <a:rPr lang="en-US" dirty="0" smtClean="0"/>
              <a:t>the program  </a:t>
            </a:r>
            <a:endParaRPr lang="en-US" dirty="0"/>
          </a:p>
        </p:txBody>
      </p:sp>
      <p:sp>
        <p:nvSpPr>
          <p:cNvPr id="4" name="Slide Number Placeholder 3"/>
          <p:cNvSpPr>
            <a:spLocks noGrp="1"/>
          </p:cNvSpPr>
          <p:nvPr>
            <p:ph type="sldNum" sz="quarter" idx="5"/>
          </p:nvPr>
        </p:nvSpPr>
        <p:spPr/>
        <p:txBody>
          <a:bodyPr/>
          <a:lstStyle/>
          <a:p>
            <a:fld id="{F72CC470-2B61-9549-B1C1-48F667D9BBED}" type="slidenum">
              <a:rPr lang="en-US" smtClean="0"/>
              <a:t>17</a:t>
            </a:fld>
            <a:endParaRPr lang="en-US"/>
          </a:p>
        </p:txBody>
      </p:sp>
    </p:spTree>
    <p:extLst>
      <p:ext uri="{BB962C8B-B14F-4D97-AF65-F5344CB8AC3E}">
        <p14:creationId xmlns:p14="http://schemas.microsoft.com/office/powerpoint/2010/main" val="3222334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285750">
              <a:buFontTx/>
              <a:buChar char="-"/>
            </a:pPr>
            <a:r>
              <a:rPr lang="en-US" dirty="0" smtClean="0"/>
              <a:t>We have reduced emergency department use from 77 to 45%, and decreased hospital admissions</a:t>
            </a:r>
            <a:r>
              <a:rPr lang="en-US" baseline="0" dirty="0" smtClean="0"/>
              <a:t> </a:t>
            </a:r>
            <a:r>
              <a:rPr lang="en-US" dirty="0" smtClean="0"/>
              <a:t>from 36 to 11</a:t>
            </a:r>
            <a:r>
              <a:rPr lang="en-US" dirty="0" smtClean="0"/>
              <a:t>%. </a:t>
            </a:r>
            <a:endParaRPr lang="en-US" dirty="0" smtClean="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18</a:t>
            </a:fld>
            <a:endParaRPr lang="en-US"/>
          </a:p>
        </p:txBody>
      </p:sp>
    </p:spTree>
    <p:extLst>
      <p:ext uri="{BB962C8B-B14F-4D97-AF65-F5344CB8AC3E}">
        <p14:creationId xmlns:p14="http://schemas.microsoft.com/office/powerpoint/2010/main" val="3528397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285750">
              <a:buFontTx/>
              <a:buChar char="-"/>
            </a:pPr>
            <a:r>
              <a:rPr lang="en-US" dirty="0" smtClean="0"/>
              <a:t>We also see the impacts of wrap around, tea</a:t>
            </a:r>
            <a:r>
              <a:rPr lang="en-US" baseline="0" dirty="0" smtClean="0"/>
              <a:t>m based primary</a:t>
            </a:r>
            <a:r>
              <a:rPr lang="en-US" dirty="0" smtClean="0"/>
              <a:t> care,</a:t>
            </a:r>
            <a:r>
              <a:rPr lang="en-US" baseline="0" dirty="0" smtClean="0"/>
              <a:t> which is made possible by the SUAP funding supporting our program </a:t>
            </a:r>
          </a:p>
          <a:p>
            <a:pPr marL="228600" indent="0">
              <a:buFontTx/>
              <a:buNone/>
            </a:pPr>
            <a:endParaRPr lang="en-US" dirty="0" smtClean="0"/>
          </a:p>
          <a:p>
            <a:pPr marL="514350" indent="-285750">
              <a:buFontTx/>
              <a:buChar char="-"/>
            </a:pPr>
            <a:r>
              <a:rPr lang="en-US" dirty="0" smtClean="0"/>
              <a:t>This</a:t>
            </a:r>
            <a:r>
              <a:rPr lang="en-US" baseline="0" dirty="0" smtClean="0"/>
              <a:t> person compares the fragmented care they used to experience, with how they currently experience care at the Health Centre </a:t>
            </a:r>
            <a:endParaRPr lang="en-US" dirty="0"/>
          </a:p>
        </p:txBody>
      </p:sp>
      <p:sp>
        <p:nvSpPr>
          <p:cNvPr id="4" name="Slide Number Placeholder 3"/>
          <p:cNvSpPr>
            <a:spLocks noGrp="1"/>
          </p:cNvSpPr>
          <p:nvPr>
            <p:ph type="sldNum" sz="quarter" idx="5"/>
          </p:nvPr>
        </p:nvSpPr>
        <p:spPr/>
        <p:txBody>
          <a:bodyPr/>
          <a:lstStyle/>
          <a:p>
            <a:fld id="{F72CC470-2B61-9549-B1C1-48F667D9BBED}" type="slidenum">
              <a:rPr lang="en-US" smtClean="0"/>
              <a:t>19</a:t>
            </a:fld>
            <a:endParaRPr lang="en-US"/>
          </a:p>
        </p:txBody>
      </p:sp>
    </p:spTree>
    <p:extLst>
      <p:ext uri="{BB962C8B-B14F-4D97-AF65-F5344CB8AC3E}">
        <p14:creationId xmlns:p14="http://schemas.microsoft.com/office/powerpoint/2010/main" val="1347682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800" baseline="0" dirty="0" smtClean="0"/>
              <a:t>- Even though everyone in this room knows exactly how bad the poisoned drug crisis is, and everyone here has a list of names they carry close to their heart, I always feel compelled to acknowledge this loss</a:t>
            </a:r>
            <a:endParaRPr lang="en-US" sz="1800" baseline="0" dirty="0" smtClean="0"/>
          </a:p>
          <a:p>
            <a:endParaRPr lang="en-CA"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2</a:t>
            </a:fld>
            <a:endParaRPr lang="en-US"/>
          </a:p>
        </p:txBody>
      </p:sp>
    </p:spTree>
    <p:extLst>
      <p:ext uri="{BB962C8B-B14F-4D97-AF65-F5344CB8AC3E}">
        <p14:creationId xmlns:p14="http://schemas.microsoft.com/office/powerpoint/2010/main" val="855425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285750">
              <a:buFontTx/>
              <a:buChar char="-"/>
            </a:pPr>
            <a:r>
              <a:rPr lang="en-US" dirty="0" smtClean="0"/>
              <a:t>Beyond health outcomes, we have also seen a decrease in engagement in criminalized survival activities like petty crime</a:t>
            </a:r>
          </a:p>
          <a:p>
            <a:pPr marL="514350" indent="-285750">
              <a:buFontTx/>
              <a:buChar char="-"/>
            </a:pPr>
            <a:r>
              <a:rPr lang="en-US" baseline="0" dirty="0" smtClean="0"/>
              <a:t>Here you can see that 86% of our patients engaged in crime before being on safer Supply, almost always to pay for their drugs, but fully 44% of folks have stopped ALL criminal activities once they have a prescription, and another 47% say they have reduced </a:t>
            </a:r>
            <a:endParaRPr lang="en-CA"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20</a:t>
            </a:fld>
            <a:endParaRPr lang="en-US"/>
          </a:p>
        </p:txBody>
      </p:sp>
    </p:spTree>
    <p:extLst>
      <p:ext uri="{BB962C8B-B14F-4D97-AF65-F5344CB8AC3E}">
        <p14:creationId xmlns:p14="http://schemas.microsoft.com/office/powerpoint/2010/main" val="1790523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person says:</a:t>
            </a:r>
            <a:endParaRPr lang="en-CA"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21</a:t>
            </a:fld>
            <a:endParaRPr lang="en-US"/>
          </a:p>
        </p:txBody>
      </p:sp>
    </p:spTree>
    <p:extLst>
      <p:ext uri="{BB962C8B-B14F-4D97-AF65-F5344CB8AC3E}">
        <p14:creationId xmlns:p14="http://schemas.microsoft.com/office/powerpoint/2010/main" val="736963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 have also seen reductions in the number of women </a:t>
            </a:r>
            <a:r>
              <a:rPr lang="en-US" baseline="0" dirty="0" smtClean="0"/>
              <a:t>performing sex </a:t>
            </a:r>
            <a:r>
              <a:rPr lang="en-US" baseline="0" dirty="0" smtClean="0"/>
              <a:t>work, because </a:t>
            </a:r>
            <a:r>
              <a:rPr lang="en-US" baseline="0" dirty="0" smtClean="0"/>
              <a:t>women no longer need to work to make hundreds of dollars per day to pay for </a:t>
            </a:r>
            <a:r>
              <a:rPr lang="en-US" baseline="0" dirty="0" smtClean="0"/>
              <a:t>unregulated street </a:t>
            </a:r>
            <a:r>
              <a:rPr lang="en-US" baseline="0" dirty="0" smtClean="0"/>
              <a:t>drugs </a:t>
            </a:r>
            <a:endParaRPr lang="en-CA"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22</a:t>
            </a:fld>
            <a:endParaRPr lang="en-US"/>
          </a:p>
        </p:txBody>
      </p:sp>
    </p:spTree>
    <p:extLst>
      <p:ext uri="{BB962C8B-B14F-4D97-AF65-F5344CB8AC3E}">
        <p14:creationId xmlns:p14="http://schemas.microsoft.com/office/powerpoint/2010/main" val="3384517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This woman says:</a:t>
            </a:r>
            <a:endParaRPr lang="en-CA"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23</a:t>
            </a:fld>
            <a:endParaRPr lang="en-US"/>
          </a:p>
        </p:txBody>
      </p:sp>
    </p:spTree>
    <p:extLst>
      <p:ext uri="{BB962C8B-B14F-4D97-AF65-F5344CB8AC3E}">
        <p14:creationId xmlns:p14="http://schemas.microsoft.com/office/powerpoint/2010/main" val="920894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285750">
              <a:buFontTx/>
              <a:buChar char="-"/>
            </a:pPr>
            <a:r>
              <a:rPr lang="en-US" dirty="0" smtClean="0"/>
              <a:t>This is my last slide</a:t>
            </a:r>
          </a:p>
          <a:p>
            <a:pPr marL="514350" indent="-285750">
              <a:buFontTx/>
              <a:buChar char="-"/>
            </a:pPr>
            <a:r>
              <a:rPr lang="en-US" dirty="0" smtClean="0"/>
              <a:t>Before we finish, I will leave you with a quote from a dear friend of mine who uses</a:t>
            </a:r>
            <a:r>
              <a:rPr lang="en-US" baseline="0" dirty="0" smtClean="0"/>
              <a:t> drugs</a:t>
            </a:r>
          </a:p>
          <a:p>
            <a:pPr marL="514350" indent="-285750">
              <a:buFontTx/>
              <a:buChar char="-"/>
            </a:pPr>
            <a:endParaRPr lang="en-US" baseline="0" dirty="0" smtClean="0"/>
          </a:p>
          <a:p>
            <a:pPr marL="514350" indent="-285750">
              <a:buFontTx/>
              <a:buChar char="-"/>
            </a:pPr>
            <a:r>
              <a:rPr lang="en-US" baseline="0" dirty="0" smtClean="0"/>
              <a:t>Read quote</a:t>
            </a:r>
          </a:p>
          <a:p>
            <a:pPr marL="514350" indent="-285750">
              <a:buFontTx/>
              <a:buChar char="-"/>
            </a:pPr>
            <a:endParaRPr lang="en-US" baseline="0" dirty="0" smtClean="0"/>
          </a:p>
          <a:p>
            <a:pPr marL="514350" indent="-285750">
              <a:buFontTx/>
              <a:buChar char="-"/>
            </a:pPr>
            <a:r>
              <a:rPr lang="en-US" baseline="0" dirty="0" smtClean="0"/>
              <a:t>To me, this means that we need to </a:t>
            </a:r>
            <a:r>
              <a:rPr lang="en-US" baseline="0" dirty="0" err="1" smtClean="0"/>
              <a:t>centre</a:t>
            </a:r>
            <a:r>
              <a:rPr lang="en-US" baseline="0" dirty="0" smtClean="0"/>
              <a:t> our </a:t>
            </a:r>
            <a:r>
              <a:rPr lang="en-US" b="1" i="1" baseline="0" dirty="0" smtClean="0"/>
              <a:t>patients</a:t>
            </a:r>
            <a:r>
              <a:rPr lang="en-US" baseline="0" dirty="0" smtClean="0"/>
              <a:t> when we are designing programs and new treatments; we need to stop </a:t>
            </a:r>
            <a:r>
              <a:rPr lang="en-US" baseline="0" dirty="0" err="1" smtClean="0"/>
              <a:t>centring</a:t>
            </a:r>
            <a:r>
              <a:rPr lang="en-US" baseline="0" dirty="0" smtClean="0"/>
              <a:t> our own agencies, or our own comfort, or the morals of medicine or the conventional morality in society about drug use</a:t>
            </a:r>
          </a:p>
          <a:p>
            <a:pPr marL="514350" indent="-285750">
              <a:buFontTx/>
              <a:buChar char="-"/>
            </a:pPr>
            <a:endParaRPr lang="en-US" baseline="0" dirty="0" smtClean="0"/>
          </a:p>
          <a:p>
            <a:pPr marL="514350" indent="-285750">
              <a:buFontTx/>
              <a:buChar char="-"/>
            </a:pPr>
            <a:r>
              <a:rPr lang="en-US" baseline="0" dirty="0" smtClean="0"/>
              <a:t>To save lives in the fentanyl era we need to get uncomfortable, and brave, and creative</a:t>
            </a:r>
          </a:p>
          <a:p>
            <a:endParaRPr lang="en-CA"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24</a:t>
            </a:fld>
            <a:endParaRPr lang="en-US"/>
          </a:p>
        </p:txBody>
      </p:sp>
    </p:spTree>
    <p:extLst>
      <p:ext uri="{BB962C8B-B14F-4D97-AF65-F5344CB8AC3E}">
        <p14:creationId xmlns:p14="http://schemas.microsoft.com/office/powerpoint/2010/main" val="3741075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285750">
              <a:buFontTx/>
              <a:buChar char="-"/>
            </a:pPr>
            <a:r>
              <a:rPr lang="en-US" dirty="0" smtClean="0"/>
              <a:t>My 7 year old daughter drew this picture, and it fills my heart every</a:t>
            </a:r>
            <a:r>
              <a:rPr lang="en-US" baseline="0" dirty="0" smtClean="0"/>
              <a:t> time I look at it </a:t>
            </a:r>
          </a:p>
          <a:p>
            <a:pPr marL="514350" indent="-285750">
              <a:buFontTx/>
              <a:buChar char="-"/>
            </a:pPr>
            <a:r>
              <a:rPr lang="en-US" baseline="0" dirty="0" smtClean="0"/>
              <a:t>She is able to encompass, with a child’s heart, what housing should mean</a:t>
            </a:r>
          </a:p>
          <a:p>
            <a:pPr marL="228600" indent="0">
              <a:buFontTx/>
              <a:buNone/>
            </a:pPr>
            <a:endParaRPr lang="en-US" dirty="0" smtClean="0"/>
          </a:p>
          <a:p>
            <a:pPr marL="514350" indent="-285750">
              <a:buFontTx/>
              <a:buChar char="-"/>
            </a:pPr>
            <a:r>
              <a:rPr lang="en-US" dirty="0" smtClean="0"/>
              <a:t>Minister, I recognize that you are not in charge of solving the housing crisis in Canada</a:t>
            </a:r>
          </a:p>
          <a:p>
            <a:pPr marL="514350" indent="-285750">
              <a:buFontTx/>
              <a:buChar char="-"/>
            </a:pPr>
            <a:r>
              <a:rPr lang="en-US" dirty="0" smtClean="0"/>
              <a:t>But for our patients, housing is healthcare</a:t>
            </a:r>
          </a:p>
          <a:p>
            <a:pPr marL="514350" indent="-285750">
              <a:buFontTx/>
              <a:buChar char="-"/>
            </a:pPr>
            <a:r>
              <a:rPr lang="en-US" dirty="0" smtClean="0"/>
              <a:t>Without stable, affordable, supportive housing, many of your investments in Safer Supply programs will not be able to realize their full potential </a:t>
            </a:r>
          </a:p>
          <a:p>
            <a:pPr marL="514350" indent="-285750">
              <a:buFontTx/>
              <a:buChar char="-"/>
            </a:pPr>
            <a:r>
              <a:rPr lang="en-US" dirty="0" smtClean="0"/>
              <a:t>I</a:t>
            </a:r>
            <a:r>
              <a:rPr lang="en-US" baseline="0" dirty="0" smtClean="0"/>
              <a:t> would argue that most of your investments in mental health and addictions will fall flat if the housing crisis is not concurrently addressed</a:t>
            </a:r>
            <a:endParaRPr lang="en-US" dirty="0" smtClean="0"/>
          </a:p>
          <a:p>
            <a:pPr marL="228600" indent="0">
              <a:buFontTx/>
              <a:buNone/>
            </a:pPr>
            <a:endParaRPr lang="en-US" dirty="0" smtClean="0"/>
          </a:p>
          <a:p>
            <a:pPr marL="514350" indent="-285750">
              <a:buFontTx/>
              <a:buChar char="-"/>
            </a:pPr>
            <a:r>
              <a:rPr lang="en-US" dirty="0" smtClean="0"/>
              <a:t>And so we would ask that housing be considered a priority in solving the</a:t>
            </a:r>
            <a:r>
              <a:rPr lang="en-US" baseline="0" dirty="0" smtClean="0"/>
              <a:t> overdose crisis as well</a:t>
            </a:r>
            <a:endParaRPr lang="en-CA"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25</a:t>
            </a:fld>
            <a:endParaRPr lang="en-US"/>
          </a:p>
        </p:txBody>
      </p:sp>
    </p:spTree>
    <p:extLst>
      <p:ext uri="{BB962C8B-B14F-4D97-AF65-F5344CB8AC3E}">
        <p14:creationId xmlns:p14="http://schemas.microsoft.com/office/powerpoint/2010/main" val="2349917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285750">
              <a:buFontTx/>
              <a:buChar char="-"/>
            </a:pPr>
            <a:r>
              <a:rPr lang="en-US" dirty="0" smtClean="0"/>
              <a:t>These are five samples taken from a batch of fentanyl that was moving through London</a:t>
            </a:r>
            <a:r>
              <a:rPr lang="en-US" baseline="0" dirty="0" smtClean="0"/>
              <a:t> 3 weeks ago</a:t>
            </a:r>
          </a:p>
          <a:p>
            <a:pPr marL="514350" indent="-285750">
              <a:buFontTx/>
              <a:buChar char="-"/>
            </a:pPr>
            <a:r>
              <a:rPr lang="en-US" baseline="0" dirty="0" smtClean="0"/>
              <a:t>This was a particularly bad batch of drugs that was dropping people at a very high rate </a:t>
            </a:r>
          </a:p>
          <a:p>
            <a:pPr marL="514350" indent="-285750">
              <a:buFontTx/>
              <a:buChar char="-"/>
            </a:pPr>
            <a:r>
              <a:rPr lang="en-US" baseline="0" dirty="0" smtClean="0"/>
              <a:t>When we tested one sample it was </a:t>
            </a:r>
            <a:r>
              <a:rPr lang="en-US" b="1" baseline="0" dirty="0" smtClean="0"/>
              <a:t>77%</a:t>
            </a:r>
            <a:r>
              <a:rPr lang="en-US" baseline="0" dirty="0" smtClean="0"/>
              <a:t> fentanyl….. For reference, the provincial average is 4%</a:t>
            </a:r>
          </a:p>
          <a:p>
            <a:pPr marL="514350" indent="-285750">
              <a:buFontTx/>
              <a:buChar char="-"/>
            </a:pPr>
            <a:endParaRPr lang="en-US" baseline="0" dirty="0" smtClean="0"/>
          </a:p>
          <a:p>
            <a:pPr marL="514350" indent="-285750">
              <a:buFontTx/>
              <a:buChar char="-"/>
            </a:pPr>
            <a:r>
              <a:rPr lang="en-US" baseline="0" dirty="0" smtClean="0"/>
              <a:t>The next 4 results you see… ranging from 0 to 17 to 28% fentanyl… those are all from the same small batch (show with your hands)</a:t>
            </a:r>
          </a:p>
          <a:p>
            <a:pPr marL="514350" indent="-285750">
              <a:buFontTx/>
              <a:buChar char="-"/>
            </a:pPr>
            <a:r>
              <a:rPr lang="en-US" b="1" baseline="0" dirty="0" smtClean="0"/>
              <a:t>THIS</a:t>
            </a:r>
            <a:r>
              <a:rPr lang="en-US" baseline="0" dirty="0" smtClean="0"/>
              <a:t> is the chocolate chip cookie effect in action, and it </a:t>
            </a:r>
            <a:r>
              <a:rPr lang="en-US" b="1" i="1" baseline="0" dirty="0" smtClean="0"/>
              <a:t>killed</a:t>
            </a:r>
            <a:r>
              <a:rPr lang="en-US" baseline="0" dirty="0" smtClean="0"/>
              <a:t> Londoners for 2 weeks</a:t>
            </a:r>
          </a:p>
          <a:p>
            <a:pPr marL="514350" indent="-285750">
              <a:buFontTx/>
              <a:buChar char="-"/>
            </a:pPr>
            <a:endParaRPr lang="en-US" baseline="0" dirty="0" smtClean="0"/>
          </a:p>
          <a:p>
            <a:pPr marL="514350" indent="-285750">
              <a:buFontTx/>
              <a:buChar char="-"/>
            </a:pPr>
            <a:r>
              <a:rPr lang="en-US" baseline="0" dirty="0" smtClean="0"/>
              <a:t>you see batches like this because the street supply of opioids is unregulated </a:t>
            </a:r>
          </a:p>
          <a:p>
            <a:pPr marL="228600" indent="0">
              <a:buFontTx/>
              <a:buNone/>
            </a:pPr>
            <a:endParaRPr lang="en-US" baseline="0" dirty="0" smtClean="0"/>
          </a:p>
          <a:p>
            <a:pPr marL="514350" indent="-285750">
              <a:buFontTx/>
              <a:buChar char="-"/>
            </a:pPr>
            <a:r>
              <a:rPr lang="en-US" baseline="0" dirty="0" smtClean="0"/>
              <a:t>We saw the same type of deaths during alcohol prohibition in the 1920s… this was a time when people might end up drinking moonshine that was 11% or 80%. Sometimes you got pleasantly buzzed, sometimes you went blind. Who knows which it would be?? (be silly)</a:t>
            </a:r>
          </a:p>
          <a:p>
            <a:pPr marL="228600" indent="0">
              <a:buFontTx/>
              <a:buNone/>
            </a:pPr>
            <a:endParaRPr lang="en-US" baseline="0" dirty="0" smtClean="0"/>
          </a:p>
          <a:p>
            <a:pPr marL="514350" indent="-285750">
              <a:buFontTx/>
              <a:buChar char="-"/>
            </a:pPr>
            <a:r>
              <a:rPr lang="en-US" baseline="0" dirty="0" smtClean="0"/>
              <a:t>The LCBO fixed this problem… you can now walk into a store and buy alcohol at a known concentration. This doesn’t mean you won’t drink too much, or fall down and hit your head, or develop liver disease from 30 years of drinking</a:t>
            </a:r>
          </a:p>
          <a:p>
            <a:pPr marL="514350" indent="-285750">
              <a:buFontTx/>
              <a:buChar char="-"/>
            </a:pPr>
            <a:r>
              <a:rPr lang="en-US" baseline="0" dirty="0" smtClean="0"/>
              <a:t>But because the government </a:t>
            </a:r>
            <a:r>
              <a:rPr lang="en-US" b="1" i="1" baseline="0" dirty="0" smtClean="0"/>
              <a:t>regulates</a:t>
            </a:r>
            <a:r>
              <a:rPr lang="en-US" baseline="0" dirty="0" smtClean="0"/>
              <a:t> the concentration and quality of your alcohol, you </a:t>
            </a:r>
            <a:r>
              <a:rPr lang="en-US" b="1" baseline="0" dirty="0" smtClean="0"/>
              <a:t>won’t</a:t>
            </a:r>
            <a:r>
              <a:rPr lang="en-US" baseline="0" dirty="0" smtClean="0"/>
              <a:t> die from acute alcohol poisoning </a:t>
            </a:r>
          </a:p>
          <a:p>
            <a:pPr marL="514350" indent="-285750">
              <a:buFontTx/>
              <a:buChar char="-"/>
            </a:pPr>
            <a:endParaRPr lang="en-US" baseline="0" dirty="0" smtClean="0"/>
          </a:p>
          <a:p>
            <a:pPr marL="514350" indent="-285750">
              <a:buFontTx/>
              <a:buChar char="-"/>
            </a:pPr>
            <a:r>
              <a:rPr lang="en-US" baseline="0" dirty="0" smtClean="0"/>
              <a:t>the same thing is now true of cannabis</a:t>
            </a:r>
          </a:p>
          <a:p>
            <a:pPr marL="514350" indent="-285750">
              <a:buFontTx/>
              <a:buChar char="-"/>
            </a:pPr>
            <a:r>
              <a:rPr lang="en-US" baseline="0" dirty="0" smtClean="0"/>
              <a:t>Before your Liberal government regulated cannabis products, someone might get a mild ditch weed that was 5% THC… or they might end up with a potent strain that was 25%. No one knew</a:t>
            </a:r>
          </a:p>
          <a:p>
            <a:pPr marL="228600" indent="0">
              <a:buFontTx/>
              <a:buNone/>
            </a:pPr>
            <a:endParaRPr lang="en-US" baseline="0" dirty="0" smtClean="0"/>
          </a:p>
          <a:p>
            <a:pPr marL="514350" indent="-285750">
              <a:buFontTx/>
              <a:buChar char="-"/>
            </a:pPr>
            <a:r>
              <a:rPr lang="en-US" b="1" i="1" baseline="0" dirty="0" smtClean="0"/>
              <a:t>Now</a:t>
            </a:r>
            <a:r>
              <a:rPr lang="en-US" baseline="0" dirty="0" smtClean="0"/>
              <a:t> you can walk into shiny cannabis stores across the country, you can talk with cannabis experts about different strains, and you can pick a cannabis product that is within your tolerance, and safely consume it</a:t>
            </a:r>
          </a:p>
          <a:p>
            <a:pPr marL="514350" indent="-285750">
              <a:buFontTx/>
              <a:buChar char="-"/>
            </a:pPr>
            <a:r>
              <a:rPr lang="en-US" baseline="0" dirty="0" smtClean="0"/>
              <a:t>The Liberal government, by legalizing and regulating cannabis, made cannabis much safer for Canadians </a:t>
            </a:r>
          </a:p>
          <a:p>
            <a:pPr marL="514350" indent="-285750">
              <a:buFontTx/>
              <a:buChar char="-"/>
            </a:pPr>
            <a:endParaRPr lang="en-US" baseline="0" dirty="0" smtClean="0"/>
          </a:p>
          <a:p>
            <a:pPr marL="514350" indent="-285750">
              <a:buFontTx/>
              <a:buChar char="-"/>
            </a:pPr>
            <a:r>
              <a:rPr lang="en-US" baseline="0" dirty="0" smtClean="0"/>
              <a:t>So I ask this group…. Why do we regulate drugs like alcohol and cannabis, and make them safe for the people who consume them….. But we are unwilling to do the same for opioid users?</a:t>
            </a:r>
          </a:p>
          <a:p>
            <a:pPr marL="514350" indent="-285750">
              <a:buFontTx/>
              <a:buChar char="-"/>
            </a:pPr>
            <a:endParaRPr lang="en-US" baseline="0" dirty="0" smtClean="0"/>
          </a:p>
          <a:p>
            <a:pPr marL="514350" indent="-285750">
              <a:buFontTx/>
              <a:buChar char="-"/>
            </a:pPr>
            <a:r>
              <a:rPr lang="en-US" dirty="0" smtClean="0"/>
              <a:t>Spoiler alert (smile): the answer</a:t>
            </a:r>
            <a:r>
              <a:rPr lang="en-US" baseline="0" dirty="0" smtClean="0"/>
              <a:t> is stigma, racism and classism</a:t>
            </a:r>
          </a:p>
          <a:p>
            <a:pPr marL="228600" indent="0">
              <a:buFontTx/>
              <a:buNone/>
            </a:pPr>
            <a:endParaRPr lang="en-US" baseline="0" dirty="0" smtClean="0"/>
          </a:p>
          <a:p>
            <a:pPr marL="514350" indent="-285750">
              <a:buFontTx/>
              <a:buChar char="-"/>
            </a:pPr>
            <a:r>
              <a:rPr lang="en-US" baseline="0" dirty="0" smtClean="0"/>
              <a:t>(be coy) - And if you want to debate this fact with me over a safe beer in a supervised alcohol consumption site, oh I mean bar… tap me at the end of this presentation, I’m game (wink)</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26</a:t>
            </a:fld>
            <a:endParaRPr lang="en-US"/>
          </a:p>
        </p:txBody>
      </p:sp>
    </p:spTree>
    <p:extLst>
      <p:ext uri="{BB962C8B-B14F-4D97-AF65-F5344CB8AC3E}">
        <p14:creationId xmlns:p14="http://schemas.microsoft.com/office/powerpoint/2010/main" val="2877511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285750">
              <a:buFontTx/>
              <a:buChar char="-"/>
            </a:pPr>
            <a:r>
              <a:rPr lang="en-US" sz="1800" b="0" i="0" u="none" strike="noStrike" cap="none" baseline="0" dirty="0" smtClean="0">
                <a:solidFill>
                  <a:srgbClr val="000000"/>
                </a:solidFill>
                <a:latin typeface="Arial"/>
                <a:ea typeface="Arial"/>
                <a:cs typeface="Arial"/>
                <a:sym typeface="Arial"/>
              </a:rPr>
              <a:t>Beyond overdose, Fentanyl is also driving an increase in infections of </a:t>
            </a:r>
            <a:r>
              <a:rPr lang="en-US" sz="1800" b="1" i="1" u="none" strike="noStrike" cap="none" baseline="0" dirty="0" smtClean="0">
                <a:solidFill>
                  <a:srgbClr val="000000"/>
                </a:solidFill>
                <a:latin typeface="Arial"/>
                <a:ea typeface="Arial"/>
                <a:cs typeface="Arial"/>
                <a:sym typeface="Arial"/>
              </a:rPr>
              <a:t>all</a:t>
            </a:r>
            <a:r>
              <a:rPr lang="en-US" sz="1800" b="0" i="0" u="none" strike="noStrike" cap="none" baseline="0" dirty="0" smtClean="0">
                <a:solidFill>
                  <a:srgbClr val="000000"/>
                </a:solidFill>
                <a:latin typeface="Arial"/>
                <a:ea typeface="Arial"/>
                <a:cs typeface="Arial"/>
                <a:sym typeface="Arial"/>
              </a:rPr>
              <a:t> types among people who use drugs</a:t>
            </a:r>
          </a:p>
          <a:p>
            <a:pPr marL="228600" indent="0">
              <a:buFontTx/>
              <a:buNone/>
            </a:pPr>
            <a:endParaRPr lang="en-US" sz="1800" b="0" i="0" u="none" strike="noStrike" cap="none" baseline="0" dirty="0" smtClean="0">
              <a:solidFill>
                <a:srgbClr val="000000"/>
              </a:solidFill>
              <a:latin typeface="Arial"/>
              <a:ea typeface="Arial"/>
              <a:cs typeface="Arial"/>
              <a:sym typeface="Arial"/>
            </a:endParaRPr>
          </a:p>
          <a:p>
            <a:pPr marL="514350" indent="-285750">
              <a:buFontTx/>
              <a:buChar char="-"/>
            </a:pPr>
            <a:r>
              <a:rPr lang="en-US" sz="1800" b="0" i="0" u="none" strike="noStrike" cap="none" baseline="0" dirty="0" smtClean="0">
                <a:solidFill>
                  <a:srgbClr val="000000"/>
                </a:solidFill>
                <a:latin typeface="Arial"/>
                <a:ea typeface="Arial"/>
                <a:cs typeface="Arial"/>
                <a:sym typeface="Arial"/>
              </a:rPr>
              <a:t>this study showed that over 7 years, the rate of serious infections grew significantly, with a sharp increase in 2015 when fentanyl hit the scene </a:t>
            </a:r>
          </a:p>
          <a:p>
            <a:pPr marL="514350" indent="-285750">
              <a:buFontTx/>
              <a:buChar char="-"/>
            </a:pPr>
            <a:endParaRPr lang="en-US" sz="1800" b="0" i="0" u="none" strike="noStrike" cap="none" baseline="0" dirty="0" smtClean="0">
              <a:solidFill>
                <a:srgbClr val="000000"/>
              </a:solidFill>
              <a:latin typeface="Arial"/>
              <a:ea typeface="Arial"/>
              <a:cs typeface="Arial"/>
              <a:sym typeface="Arial"/>
            </a:endParaRPr>
          </a:p>
          <a:p>
            <a:pPr marL="514350" indent="-285750">
              <a:buFontTx/>
              <a:buChar char="-"/>
            </a:pPr>
            <a:r>
              <a:rPr lang="en-US" sz="1800" b="0" i="0" u="none" strike="noStrike" cap="none" baseline="0" dirty="0" smtClean="0">
                <a:solidFill>
                  <a:srgbClr val="000000"/>
                </a:solidFill>
                <a:latin typeface="Arial"/>
                <a:ea typeface="Arial"/>
                <a:cs typeface="Arial"/>
                <a:sym typeface="Arial"/>
              </a:rPr>
              <a:t>You can see there was a 167% increase in the rate of Infective endocarditis, which is a heart infection</a:t>
            </a:r>
          </a:p>
          <a:p>
            <a:pPr marL="514350" indent="-285750">
              <a:buFontTx/>
              <a:buChar char="-"/>
            </a:pPr>
            <a:r>
              <a:rPr lang="en-CA" sz="1800" b="0" i="0" u="none" strike="noStrike" cap="none" baseline="0" dirty="0" smtClean="0">
                <a:solidFill>
                  <a:srgbClr val="000000"/>
                </a:solidFill>
                <a:latin typeface="Arial"/>
                <a:ea typeface="Arial"/>
                <a:cs typeface="Arial"/>
                <a:sym typeface="Arial"/>
              </a:rPr>
              <a:t>a 394% </a:t>
            </a:r>
            <a:r>
              <a:rPr lang="en-US" sz="1800" b="0" i="0" u="none" strike="noStrike" cap="none" baseline="0" dirty="0" smtClean="0">
                <a:solidFill>
                  <a:srgbClr val="000000"/>
                </a:solidFill>
                <a:latin typeface="Arial"/>
                <a:ea typeface="Arial"/>
                <a:cs typeface="Arial"/>
                <a:sym typeface="Arial"/>
              </a:rPr>
              <a:t>increase in spinal infections </a:t>
            </a:r>
          </a:p>
          <a:p>
            <a:pPr marL="514350" indent="-285750">
              <a:buFontTx/>
              <a:buChar char="-"/>
            </a:pPr>
            <a:r>
              <a:rPr lang="en-US" sz="1800" b="0" i="0" u="none" strike="noStrike" cap="none" baseline="0" dirty="0" smtClean="0">
                <a:solidFill>
                  <a:srgbClr val="000000"/>
                </a:solidFill>
                <a:latin typeface="Arial"/>
                <a:ea typeface="Arial"/>
                <a:cs typeface="Arial"/>
                <a:sym typeface="Arial"/>
              </a:rPr>
              <a:t>a 191% increase in </a:t>
            </a:r>
            <a:r>
              <a:rPr lang="en-CA" sz="1800" b="0" i="0" u="none" strike="noStrike" cap="none" baseline="0" dirty="0" smtClean="0">
                <a:solidFill>
                  <a:srgbClr val="000000"/>
                </a:solidFill>
                <a:latin typeface="Arial"/>
                <a:ea typeface="Arial"/>
                <a:cs typeface="Arial"/>
                <a:sym typeface="Arial"/>
              </a:rPr>
              <a:t>bone infections </a:t>
            </a:r>
          </a:p>
          <a:p>
            <a:pPr marL="514350" indent="-285750">
              <a:buFontTx/>
              <a:buChar char="-"/>
            </a:pPr>
            <a:r>
              <a:rPr lang="en-US" sz="1800" b="0" i="0" u="none" strike="noStrike" cap="none" baseline="0" dirty="0" smtClean="0">
                <a:solidFill>
                  <a:srgbClr val="000000"/>
                </a:solidFill>
                <a:latin typeface="Arial"/>
                <a:ea typeface="Arial"/>
                <a:cs typeface="Arial"/>
                <a:sym typeface="Arial"/>
              </a:rPr>
              <a:t>a 147% increase in skin or soft tissue infections</a:t>
            </a:r>
          </a:p>
          <a:p>
            <a:pPr marL="228600" indent="0">
              <a:buFontTx/>
              <a:buNone/>
            </a:pPr>
            <a:endParaRPr lang="en-US" sz="1800" b="0" i="0" u="none" strike="noStrike" cap="none" baseline="0" dirty="0" smtClean="0">
              <a:solidFill>
                <a:srgbClr val="000000"/>
              </a:solidFill>
              <a:latin typeface="Arial"/>
              <a:cs typeface="Arial"/>
              <a:sym typeface="Arial"/>
            </a:endParaRPr>
          </a:p>
          <a:p>
            <a:pPr marL="514350" indent="-285750">
              <a:buFontTx/>
              <a:buChar char="-"/>
            </a:pPr>
            <a:r>
              <a:rPr lang="en-US" sz="1800" b="0" i="0" u="none" strike="noStrike" cap="none" baseline="0" dirty="0" smtClean="0">
                <a:solidFill>
                  <a:srgbClr val="000000"/>
                </a:solidFill>
                <a:latin typeface="Arial"/>
                <a:cs typeface="Arial"/>
                <a:sym typeface="Arial"/>
              </a:rPr>
              <a:t>And these infections, particularly endocarditis, cost our hospital system 100s of thousands of dollars </a:t>
            </a:r>
            <a:r>
              <a:rPr lang="en-US" sz="1800" b="1" i="1" u="none" strike="noStrike" cap="none" baseline="0" dirty="0" smtClean="0">
                <a:solidFill>
                  <a:srgbClr val="000000"/>
                </a:solidFill>
                <a:latin typeface="Arial"/>
                <a:cs typeface="Arial"/>
                <a:sym typeface="Arial"/>
              </a:rPr>
              <a:t>per patient</a:t>
            </a:r>
            <a:r>
              <a:rPr lang="en-US" sz="1800" b="0" i="0" u="none" strike="noStrike" cap="none" baseline="0" dirty="0" smtClean="0">
                <a:solidFill>
                  <a:srgbClr val="000000"/>
                </a:solidFill>
                <a:latin typeface="Arial"/>
                <a:cs typeface="Arial"/>
                <a:sym typeface="Arial"/>
              </a:rPr>
              <a:t>, and they fill a hospital bed for 6-8 weeks while the person receives heavy duty antibiotics which they can ONLY receive in-hospital </a:t>
            </a:r>
          </a:p>
          <a:p>
            <a:pPr marL="228600" indent="0">
              <a:buFontTx/>
              <a:buNone/>
            </a:pPr>
            <a:endParaRPr lang="en-CA"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27</a:t>
            </a:fld>
            <a:endParaRPr lang="en-US"/>
          </a:p>
        </p:txBody>
      </p:sp>
    </p:spTree>
    <p:extLst>
      <p:ext uri="{BB962C8B-B14F-4D97-AF65-F5344CB8AC3E}">
        <p14:creationId xmlns:p14="http://schemas.microsoft.com/office/powerpoint/2010/main" val="891387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285750">
              <a:buFontTx/>
              <a:buChar char="-"/>
            </a:pPr>
            <a:r>
              <a:rPr lang="en-US" sz="1800" b="0" i="0" u="none" strike="noStrike" cap="none" dirty="0" smtClean="0">
                <a:solidFill>
                  <a:srgbClr val="000000"/>
                </a:solidFill>
                <a:effectLst/>
                <a:latin typeface="Arial"/>
                <a:ea typeface="Arial"/>
                <a:cs typeface="Arial"/>
                <a:sym typeface="Arial"/>
              </a:rPr>
              <a:t>I would now like to show you how much money Safer Supply is saving the hospital system </a:t>
            </a:r>
            <a:endParaRPr lang="en-CA" sz="1800" b="0" i="0" u="none" strike="noStrike" cap="none" dirty="0" smtClean="0">
              <a:solidFill>
                <a:srgbClr val="000000"/>
              </a:solidFill>
              <a:effectLst/>
              <a:latin typeface="Arial"/>
              <a:ea typeface="Arial"/>
              <a:cs typeface="Arial"/>
              <a:sym typeface="Arial"/>
            </a:endParaRPr>
          </a:p>
          <a:p>
            <a:pPr marL="514350" indent="-285750">
              <a:buFontTx/>
              <a:buChar char="-"/>
            </a:pPr>
            <a:endParaRPr lang="en-CA" sz="1800" b="0" i="0" u="none" strike="noStrike" cap="none" dirty="0" smtClean="0">
              <a:solidFill>
                <a:srgbClr val="000000"/>
              </a:solidFill>
              <a:effectLst/>
              <a:latin typeface="Arial"/>
              <a:ea typeface="Arial"/>
              <a:cs typeface="Arial"/>
              <a:sym typeface="Arial"/>
            </a:endParaRPr>
          </a:p>
          <a:p>
            <a:pPr marL="514350" indent="-285750">
              <a:buFontTx/>
              <a:buChar char="-"/>
            </a:pPr>
            <a:r>
              <a:rPr lang="en-CA" sz="1800" b="0" i="0" u="none" strike="noStrike" cap="none" dirty="0" smtClean="0">
                <a:solidFill>
                  <a:srgbClr val="000000"/>
                </a:solidFill>
                <a:effectLst/>
                <a:latin typeface="Arial"/>
                <a:ea typeface="Arial"/>
                <a:cs typeface="Arial"/>
                <a:sym typeface="Arial"/>
              </a:rPr>
              <a:t>This is a study conducted by Dr. Tara Gomes and other</a:t>
            </a:r>
            <a:r>
              <a:rPr lang="en-CA" sz="1800" b="0" i="0" u="none" strike="noStrike" cap="none" baseline="0" dirty="0" smtClean="0">
                <a:solidFill>
                  <a:srgbClr val="000000"/>
                </a:solidFill>
                <a:effectLst/>
                <a:latin typeface="Arial"/>
                <a:ea typeface="Arial"/>
                <a:cs typeface="Arial"/>
                <a:sym typeface="Arial"/>
              </a:rPr>
              <a:t> members of our team</a:t>
            </a:r>
          </a:p>
          <a:p>
            <a:pPr marL="514350" indent="-285750">
              <a:buFontTx/>
              <a:buChar char="-"/>
            </a:pPr>
            <a:endParaRPr lang="en-CA" sz="1800" b="0" i="0" u="none" strike="noStrike" cap="none" dirty="0" smtClean="0">
              <a:solidFill>
                <a:srgbClr val="000000"/>
              </a:solidFill>
              <a:effectLst/>
              <a:latin typeface="Arial"/>
              <a:ea typeface="Arial"/>
              <a:cs typeface="Arial"/>
              <a:sym typeface="Arial"/>
            </a:endParaRPr>
          </a:p>
          <a:p>
            <a:pPr marL="514350" indent="-285750">
              <a:buFontTx/>
              <a:buChar char="-"/>
            </a:pPr>
            <a:r>
              <a:rPr lang="en-US" sz="1800" b="0" i="0" u="none" strike="noStrike" cap="none" dirty="0" smtClean="0">
                <a:solidFill>
                  <a:srgbClr val="000000"/>
                </a:solidFill>
                <a:effectLst/>
                <a:latin typeface="Arial"/>
                <a:cs typeface="Arial"/>
                <a:sym typeface="Arial"/>
              </a:rPr>
              <a:t>This paper</a:t>
            </a:r>
            <a:r>
              <a:rPr lang="en-US" sz="1800" b="0" i="0" u="none" strike="noStrike" cap="none" baseline="0" dirty="0" smtClean="0">
                <a:solidFill>
                  <a:srgbClr val="000000"/>
                </a:solidFill>
                <a:effectLst/>
                <a:latin typeface="Arial"/>
                <a:cs typeface="Arial"/>
                <a:sym typeface="Arial"/>
              </a:rPr>
              <a:t> is being submitted for publication very soon, so I ask that this data please be kept within the parties at this table </a:t>
            </a:r>
          </a:p>
          <a:p>
            <a:pPr marL="514350" indent="-285750">
              <a:buFontTx/>
              <a:buChar char="-"/>
            </a:pPr>
            <a:r>
              <a:rPr lang="en-US" sz="1800" b="0" i="0" u="none" strike="noStrike" cap="none" baseline="0" dirty="0" smtClean="0">
                <a:solidFill>
                  <a:srgbClr val="000000"/>
                </a:solidFill>
                <a:effectLst/>
                <a:latin typeface="Arial"/>
                <a:cs typeface="Arial"/>
                <a:sym typeface="Arial"/>
              </a:rPr>
              <a:t>We would be happy to discuss more details of this data with your team before publication if this group is interested</a:t>
            </a:r>
          </a:p>
          <a:p>
            <a:pPr marL="514350" indent="-285750">
              <a:buFontTx/>
              <a:buChar char="-"/>
            </a:pPr>
            <a:endParaRPr lang="en-CA" sz="1800" i="0" dirty="0" smtClean="0">
              <a:effectLst/>
            </a:endParaRPr>
          </a:p>
          <a:p>
            <a:pPr marL="514350" indent="-285750">
              <a:buFontTx/>
              <a:buChar char="-"/>
            </a:pPr>
            <a:r>
              <a:rPr lang="en-CA" sz="1800" b="0" i="0" u="none" strike="noStrike" cap="none" baseline="0" dirty="0" smtClean="0">
                <a:solidFill>
                  <a:srgbClr val="000000"/>
                </a:solidFill>
                <a:effectLst/>
                <a:latin typeface="Arial"/>
                <a:ea typeface="Arial"/>
                <a:cs typeface="Arial"/>
                <a:sym typeface="Arial"/>
              </a:rPr>
              <a:t>For this study, we compared Safer Supply patients between Jan 2016, when the program first started, and March 31, 2019</a:t>
            </a:r>
          </a:p>
          <a:p>
            <a:pPr marL="514350" indent="-285750">
              <a:buFontTx/>
              <a:buChar char="-"/>
            </a:pPr>
            <a:r>
              <a:rPr lang="en-CA" sz="1800" b="0" i="0" u="none" strike="noStrike" cap="none" baseline="0" dirty="0" smtClean="0">
                <a:solidFill>
                  <a:srgbClr val="000000"/>
                </a:solidFill>
                <a:effectLst/>
                <a:latin typeface="Arial"/>
                <a:ea typeface="Arial"/>
                <a:cs typeface="Arial"/>
                <a:sym typeface="Arial"/>
              </a:rPr>
              <a:t>We compared the 82 patients who were on the program at that time, to other people in London who were also injection fentanyl users and who had the same medical complexity as our Safer supply patients</a:t>
            </a:r>
          </a:p>
          <a:p>
            <a:pPr marL="514350" indent="-285750">
              <a:buFontTx/>
              <a:buChar char="-"/>
            </a:pPr>
            <a:r>
              <a:rPr lang="en-US" sz="1800" b="0" i="0" u="none" strike="noStrike" cap="none" baseline="0" dirty="0" smtClean="0">
                <a:solidFill>
                  <a:srgbClr val="000000"/>
                </a:solidFill>
                <a:effectLst/>
                <a:latin typeface="Arial"/>
                <a:cs typeface="Arial"/>
                <a:sym typeface="Arial"/>
              </a:rPr>
              <a:t>I want you to note that this time period was BEFORE we received our funding from SUAP… so the data in this paper represents health gains and cost savings that are attributable to ONLY prescribing… at this point the “program” was only me and my prescription pad and a tiny staff complement, all of us doing this off the side of our desks</a:t>
            </a:r>
          </a:p>
          <a:p>
            <a:pPr marL="514350" indent="-285750">
              <a:buFontTx/>
              <a:buChar char="-"/>
            </a:pPr>
            <a:endParaRPr lang="en-US" sz="1800" b="0" i="0" u="none" strike="noStrike" cap="none" baseline="0" dirty="0" smtClean="0">
              <a:solidFill>
                <a:srgbClr val="000000"/>
              </a:solidFill>
              <a:effectLst/>
              <a:latin typeface="Arial"/>
              <a:cs typeface="Arial"/>
              <a:sym typeface="Arial"/>
            </a:endParaRPr>
          </a:p>
          <a:p>
            <a:pPr marL="514350" indent="-285750">
              <a:buFontTx/>
              <a:buChar char="-"/>
            </a:pPr>
            <a:r>
              <a:rPr lang="en-US" sz="1800" b="0" i="0" u="none" strike="noStrike" cap="none" baseline="0" dirty="0" smtClean="0">
                <a:solidFill>
                  <a:srgbClr val="000000"/>
                </a:solidFill>
                <a:effectLst/>
                <a:latin typeface="Arial"/>
                <a:cs typeface="Arial"/>
                <a:sym typeface="Arial"/>
              </a:rPr>
              <a:t>With very minimal resources, you can see we reduced </a:t>
            </a:r>
            <a:r>
              <a:rPr lang="en-US" sz="1800" b="0" i="0" u="none" strike="noStrike" cap="none" baseline="0" dirty="0" err="1" smtClean="0">
                <a:solidFill>
                  <a:srgbClr val="000000"/>
                </a:solidFill>
                <a:effectLst/>
                <a:latin typeface="Arial"/>
                <a:cs typeface="Arial"/>
                <a:sym typeface="Arial"/>
              </a:rPr>
              <a:t>emerg</a:t>
            </a:r>
            <a:r>
              <a:rPr lang="en-US" sz="1800" b="0" i="0" u="none" strike="noStrike" cap="none" baseline="0" dirty="0" smtClean="0">
                <a:solidFill>
                  <a:srgbClr val="000000"/>
                </a:solidFill>
                <a:effectLst/>
                <a:latin typeface="Arial"/>
                <a:cs typeface="Arial"/>
                <a:sym typeface="Arial"/>
              </a:rPr>
              <a:t> visits by 31% compared to our controls, and we reduced hospital admissions 54%.... primarily by reducing the rate of those serious infections I talked about at the beginning of this presentation </a:t>
            </a:r>
          </a:p>
          <a:p>
            <a:pPr marL="228600" indent="0">
              <a:buFontTx/>
              <a:buNone/>
            </a:pPr>
            <a:endParaRPr lang="en-US" sz="1800" b="0" i="0" u="none" strike="noStrike" cap="none" baseline="0" dirty="0" smtClean="0">
              <a:solidFill>
                <a:srgbClr val="000000"/>
              </a:solidFill>
              <a:effectLst/>
              <a:latin typeface="Arial"/>
              <a:cs typeface="Arial"/>
              <a:sym typeface="Arial"/>
            </a:endParaRPr>
          </a:p>
          <a:p>
            <a:pPr marL="514350" indent="-285750">
              <a:buFontTx/>
              <a:buChar char="-"/>
            </a:pPr>
            <a:r>
              <a:rPr lang="en-US" sz="1800" b="0" i="0" u="none" strike="noStrike" cap="none" baseline="0" dirty="0" smtClean="0">
                <a:solidFill>
                  <a:srgbClr val="000000"/>
                </a:solidFill>
                <a:effectLst/>
                <a:latin typeface="Arial"/>
                <a:cs typeface="Arial"/>
                <a:sym typeface="Arial"/>
              </a:rPr>
              <a:t>We also showed a 53% reduction in non-primary care related health costs</a:t>
            </a:r>
          </a:p>
          <a:p>
            <a:pPr marL="514350" indent="-285750">
              <a:buFontTx/>
              <a:buChar char="-"/>
            </a:pPr>
            <a:r>
              <a:rPr lang="en-US" sz="1800" b="0" i="0" u="none" strike="noStrike" cap="none" baseline="0" dirty="0" smtClean="0">
                <a:solidFill>
                  <a:srgbClr val="000000"/>
                </a:solidFill>
                <a:effectLst/>
                <a:latin typeface="Arial"/>
                <a:cs typeface="Arial"/>
                <a:sym typeface="Arial"/>
              </a:rPr>
              <a:t>We reduced costs from 1.23 million dollars to 579K for this group of 82 injection drug users…. Simply. By. Prescribing. Safer. Supply</a:t>
            </a:r>
          </a:p>
          <a:p>
            <a:pPr marL="514350" indent="-285750">
              <a:buFontTx/>
              <a:buChar char="-"/>
            </a:pPr>
            <a:r>
              <a:rPr lang="en-US" sz="1800" b="0" i="0" u="none" strike="noStrike" cap="none" baseline="0" dirty="0" smtClean="0">
                <a:solidFill>
                  <a:srgbClr val="000000"/>
                </a:solidFill>
                <a:effectLst/>
                <a:latin typeface="Arial"/>
                <a:cs typeface="Arial"/>
                <a:sym typeface="Arial"/>
              </a:rPr>
              <a:t>The ONLY intervention these 82 people received was a prescription for opioids!!!!</a:t>
            </a:r>
          </a:p>
          <a:p>
            <a:pPr marL="514350" indent="-285750">
              <a:buFontTx/>
              <a:buChar char="-"/>
            </a:pPr>
            <a:endParaRPr lang="en-US" sz="1800" b="0" i="0" u="none" strike="noStrike" cap="none" baseline="0" dirty="0" smtClean="0">
              <a:solidFill>
                <a:srgbClr val="000000"/>
              </a:solidFill>
              <a:effectLst/>
              <a:latin typeface="Arial"/>
              <a:cs typeface="Arial"/>
              <a:sym typeface="Arial"/>
            </a:endParaRPr>
          </a:p>
          <a:p>
            <a:pPr marL="514350" indent="-285750">
              <a:buFontTx/>
              <a:buChar char="-"/>
            </a:pPr>
            <a:r>
              <a:rPr lang="en-US" sz="1800" b="0" i="0" u="none" strike="noStrike" cap="none" baseline="0" dirty="0" smtClean="0">
                <a:solidFill>
                  <a:srgbClr val="000000"/>
                </a:solidFill>
                <a:effectLst/>
                <a:latin typeface="Arial"/>
                <a:cs typeface="Arial"/>
                <a:sym typeface="Arial"/>
              </a:rPr>
              <a:t>This begs the question….. Are people who inject drugs the problem? Is it even injection drug use that is the main problem? </a:t>
            </a:r>
          </a:p>
          <a:p>
            <a:pPr marL="514350" indent="-285750">
              <a:buFontTx/>
              <a:buChar char="-"/>
            </a:pPr>
            <a:r>
              <a:rPr lang="en-US" sz="1800" b="0" i="0" u="none" strike="noStrike" cap="none" baseline="0" dirty="0" smtClean="0">
                <a:solidFill>
                  <a:srgbClr val="000000"/>
                </a:solidFill>
                <a:effectLst/>
                <a:latin typeface="Arial"/>
                <a:cs typeface="Arial"/>
                <a:sym typeface="Arial"/>
              </a:rPr>
              <a:t>Or is it the system we have in place that makes their drug use illegal and underground and unsafe the problem? Because again…. These 82 people got better simply by having a clean, regulated supply…. From my prescription pad </a:t>
            </a:r>
          </a:p>
          <a:p>
            <a:pPr marL="514350" indent="-285750">
              <a:buFontTx/>
              <a:buChar char="-"/>
            </a:pPr>
            <a:endParaRPr lang="en-US" sz="1800" b="0" i="0" u="none" strike="noStrike" cap="none" baseline="0" dirty="0" smtClean="0">
              <a:solidFill>
                <a:srgbClr val="000000"/>
              </a:solidFill>
              <a:effectLst/>
              <a:latin typeface="Arial"/>
              <a:cs typeface="Arial"/>
              <a:sym typeface="Arial"/>
            </a:endParaRPr>
          </a:p>
          <a:p>
            <a:pPr marL="514350" indent="-285750">
              <a:buFontTx/>
              <a:buChar char="-"/>
            </a:pPr>
            <a:endParaRPr lang="en-US" sz="1800" b="0" i="0" u="none" strike="noStrike" cap="none" baseline="0" dirty="0" smtClean="0">
              <a:solidFill>
                <a:srgbClr val="000000"/>
              </a:solidFill>
              <a:effectLst/>
              <a:latin typeface="Arial"/>
              <a:cs typeface="Arial"/>
              <a:sym typeface="Arial"/>
            </a:endParaRPr>
          </a:p>
          <a:p>
            <a:pPr marL="514350" indent="-285750">
              <a:buFontTx/>
              <a:buChar char="-"/>
            </a:pPr>
            <a:r>
              <a:rPr lang="en-US" sz="1800" b="0" i="0" u="none" strike="noStrike" cap="none" baseline="0" dirty="0" smtClean="0">
                <a:solidFill>
                  <a:srgbClr val="000000"/>
                </a:solidFill>
                <a:effectLst/>
                <a:latin typeface="Arial"/>
                <a:cs typeface="Arial"/>
                <a:sym typeface="Arial"/>
              </a:rPr>
              <a:t>We received SUAP funding for Safer Supply in Feb 2020</a:t>
            </a:r>
          </a:p>
          <a:p>
            <a:pPr marL="514350" indent="-285750">
              <a:buFontTx/>
              <a:buChar char="-"/>
            </a:pPr>
            <a:r>
              <a:rPr lang="en-US" sz="1800" b="0" i="0" u="none" strike="noStrike" cap="none" baseline="0" dirty="0" smtClean="0">
                <a:solidFill>
                  <a:srgbClr val="000000"/>
                </a:solidFill>
                <a:effectLst/>
                <a:latin typeface="Arial"/>
                <a:cs typeface="Arial"/>
                <a:sym typeface="Arial"/>
              </a:rPr>
              <a:t>It was at this point we were able to add robust wrap-around primary care for all Safer Supply patients</a:t>
            </a:r>
          </a:p>
          <a:p>
            <a:pPr marL="514350" indent="-285750">
              <a:buFontTx/>
              <a:buChar char="-"/>
            </a:pPr>
            <a:r>
              <a:rPr lang="en-US" sz="1800" b="0" i="0" u="none" strike="noStrike" cap="none" baseline="0" dirty="0" smtClean="0">
                <a:solidFill>
                  <a:srgbClr val="000000"/>
                </a:solidFill>
                <a:effectLst/>
                <a:latin typeface="Arial"/>
                <a:cs typeface="Arial"/>
                <a:sym typeface="Arial"/>
              </a:rPr>
              <a:t>Our next step will be to study this cohort that has been cared for under SUAP funding… I have every expectation that health outcomes and costs savings will be even more wildly significant with the support of wrap-around care funded by SUAP and Health Canada. </a:t>
            </a:r>
            <a:endParaRPr lang="en-CA" dirty="0" smtClean="0"/>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28</a:t>
            </a:fld>
            <a:endParaRPr lang="en-US"/>
          </a:p>
        </p:txBody>
      </p:sp>
    </p:spTree>
    <p:extLst>
      <p:ext uri="{BB962C8B-B14F-4D97-AF65-F5344CB8AC3E}">
        <p14:creationId xmlns:p14="http://schemas.microsoft.com/office/powerpoint/2010/main" val="190031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5300ae539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65300ae539_0_1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23850" lvl="0" indent="-171450" algn="l" rtl="0">
              <a:spcBef>
                <a:spcPts val="0"/>
              </a:spcBef>
              <a:spcAft>
                <a:spcPts val="0"/>
              </a:spcAft>
              <a:buClr>
                <a:schemeClr val="dk1"/>
              </a:buClr>
              <a:buSzPts val="1200"/>
              <a:buFontTx/>
              <a:buChar char="-"/>
            </a:pPr>
            <a:endParaRPr lang="en-US" sz="1200" baseline="0" dirty="0" smtClean="0">
              <a:solidFill>
                <a:schemeClr val="dk1"/>
              </a:solidFill>
            </a:endParaRPr>
          </a:p>
          <a:p>
            <a:pPr marL="323850" lvl="0" indent="-171450" algn="l" rtl="0">
              <a:spcBef>
                <a:spcPts val="0"/>
              </a:spcBef>
              <a:spcAft>
                <a:spcPts val="0"/>
              </a:spcAft>
              <a:buClr>
                <a:schemeClr val="dk1"/>
              </a:buClr>
              <a:buSzPts val="1200"/>
              <a:buFontTx/>
              <a:buChar char="-"/>
            </a:pPr>
            <a:r>
              <a:rPr lang="en-US" sz="1200" baseline="0" dirty="0" smtClean="0">
                <a:solidFill>
                  <a:schemeClr val="dk1"/>
                </a:solidFill>
              </a:rPr>
              <a:t>you can see here that fatal overdose rates have been increasing by double digits every year we have been measuring </a:t>
            </a:r>
          </a:p>
          <a:p>
            <a:pPr marL="323850" lvl="0" indent="-171450" algn="l" rtl="0">
              <a:spcBef>
                <a:spcPts val="0"/>
              </a:spcBef>
              <a:spcAft>
                <a:spcPts val="0"/>
              </a:spcAft>
              <a:buClr>
                <a:schemeClr val="dk1"/>
              </a:buClr>
              <a:buSzPts val="1200"/>
              <a:buFontTx/>
              <a:buChar char="-"/>
            </a:pPr>
            <a:endParaRPr lang="en-US" sz="1200" dirty="0" smtClean="0">
              <a:solidFill>
                <a:schemeClr val="dk1"/>
              </a:solidFill>
            </a:endParaRPr>
          </a:p>
          <a:p>
            <a:pPr marL="3238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n-US" sz="1200" baseline="0" dirty="0" smtClean="0">
                <a:solidFill>
                  <a:schemeClr val="dk1"/>
                </a:solidFill>
              </a:rPr>
              <a:t>We hear a lot about the Downtown Eastside being the epicenter of these overdose deaths, and we hear about the solutions coming out of Vancouver. </a:t>
            </a:r>
          </a:p>
          <a:p>
            <a:pPr marL="3238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endParaRPr lang="en-US" sz="1200" baseline="0" dirty="0">
              <a:solidFill>
                <a:schemeClr val="dk1"/>
              </a:solidFill>
            </a:endParaRPr>
          </a:p>
          <a:p>
            <a:pPr marL="3238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n-US" sz="1200" baseline="0" dirty="0" smtClean="0">
                <a:solidFill>
                  <a:schemeClr val="dk1"/>
                </a:solidFill>
              </a:rPr>
              <a:t>But </a:t>
            </a:r>
            <a:r>
              <a:rPr lang="en-US" sz="1200" baseline="0" dirty="0" smtClean="0">
                <a:solidFill>
                  <a:schemeClr val="dk1"/>
                </a:solidFill>
              </a:rPr>
              <a:t>in Ontario where I work, we had </a:t>
            </a:r>
            <a:r>
              <a:rPr lang="en-US" sz="1200" baseline="0" dirty="0">
                <a:solidFill>
                  <a:schemeClr val="dk1"/>
                </a:solidFill>
              </a:rPr>
              <a:t>the dubious distinction of surpassing BC death rates in </a:t>
            </a:r>
            <a:r>
              <a:rPr lang="en-US" sz="1200" baseline="0" dirty="0" smtClean="0">
                <a:solidFill>
                  <a:schemeClr val="dk1"/>
                </a:solidFill>
              </a:rPr>
              <a:t>2019 and this has only gotten worse…. since 2020, northern Ontario communities such as Timmins and Thunder Bay have surpassed the Downtown Eastside in the per capita death rate due to overdose </a:t>
            </a:r>
          </a:p>
          <a:p>
            <a:pPr marL="152400" marR="0" lvl="0" indent="0" algn="l" defTabSz="914400" rtl="0" eaLnBrk="1" fontAlgn="auto" latinLnBrk="0" hangingPunct="1">
              <a:lnSpc>
                <a:spcPct val="100000"/>
              </a:lnSpc>
              <a:spcBef>
                <a:spcPts val="0"/>
              </a:spcBef>
              <a:spcAft>
                <a:spcPts val="0"/>
              </a:spcAft>
              <a:buClr>
                <a:schemeClr val="dk1"/>
              </a:buClr>
              <a:buSzPts val="1200"/>
              <a:buFontTx/>
              <a:buNone/>
              <a:tabLst/>
              <a:defRPr/>
            </a:pPr>
            <a:endParaRPr lang="en-US" sz="1200" baseline="0" dirty="0" smtClean="0">
              <a:solidFill>
                <a:schemeClr val="dk1"/>
              </a:solidFill>
            </a:endParaRPr>
          </a:p>
          <a:p>
            <a:pPr marL="323850" lvl="0" indent="-171450" algn="l" rtl="0">
              <a:spcBef>
                <a:spcPts val="0"/>
              </a:spcBef>
              <a:spcAft>
                <a:spcPts val="0"/>
              </a:spcAft>
              <a:buClr>
                <a:schemeClr val="dk1"/>
              </a:buClr>
              <a:buSzPts val="1200"/>
              <a:buFontTx/>
              <a:buChar char="-"/>
            </a:pPr>
            <a:r>
              <a:rPr lang="en-US" sz="1200" baseline="0" dirty="0" smtClean="0">
                <a:solidFill>
                  <a:schemeClr val="dk1"/>
                </a:solidFill>
              </a:rPr>
              <a:t>Smaller cities like London, and our rural, remote and northern communities </a:t>
            </a:r>
            <a:r>
              <a:rPr lang="en-US" sz="1200" baseline="0" dirty="0" smtClean="0">
                <a:solidFill>
                  <a:schemeClr val="dk1"/>
                </a:solidFill>
              </a:rPr>
              <a:t>that predominate provinces like the Maritimes are </a:t>
            </a:r>
            <a:r>
              <a:rPr lang="en-US" sz="1200" baseline="0" dirty="0" smtClean="0">
                <a:solidFill>
                  <a:schemeClr val="dk1"/>
                </a:solidFill>
              </a:rPr>
              <a:t>where this crisis is killing people now, and this means that the solutions to save these lives will </a:t>
            </a:r>
            <a:r>
              <a:rPr lang="en-US" sz="1200" baseline="0" dirty="0" smtClean="0">
                <a:solidFill>
                  <a:schemeClr val="dk1"/>
                </a:solidFill>
              </a:rPr>
              <a:t>often look </a:t>
            </a:r>
            <a:r>
              <a:rPr lang="en-US" sz="1200" baseline="0" dirty="0" smtClean="0">
                <a:solidFill>
                  <a:schemeClr val="dk1"/>
                </a:solidFill>
              </a:rPr>
              <a:t>very different than what works in the highly concentrated geography that is the DTES in Vancouver</a:t>
            </a:r>
          </a:p>
          <a:p>
            <a:pPr marL="152400" lvl="0" indent="0" algn="l" rtl="0">
              <a:spcBef>
                <a:spcPts val="0"/>
              </a:spcBef>
              <a:spcAft>
                <a:spcPts val="0"/>
              </a:spcAft>
              <a:buClr>
                <a:schemeClr val="dk1"/>
              </a:buClr>
              <a:buSzPts val="1200"/>
              <a:buFontTx/>
              <a:buNone/>
            </a:pPr>
            <a:endParaRPr lang="en-US" sz="1200" baseline="0" dirty="0" smtClean="0">
              <a:solidFill>
                <a:schemeClr val="dk1"/>
              </a:solidFill>
            </a:endParaRPr>
          </a:p>
          <a:p>
            <a:pPr marL="323850" lvl="0" indent="-171450" algn="l" rtl="0">
              <a:spcBef>
                <a:spcPts val="0"/>
              </a:spcBef>
              <a:spcAft>
                <a:spcPts val="0"/>
              </a:spcAft>
              <a:buClr>
                <a:schemeClr val="dk1"/>
              </a:buClr>
              <a:buSzPts val="1200"/>
              <a:buFontTx/>
              <a:buChar char="-"/>
            </a:pPr>
            <a:r>
              <a:rPr lang="en-US" sz="1200" baseline="0" dirty="0" smtClean="0">
                <a:solidFill>
                  <a:schemeClr val="dk1"/>
                </a:solidFill>
              </a:rPr>
              <a:t>I would like to call your attention to the fact that beginning in March 2020, in the first wave of the pandemic, we saw a 60% increase in fatal overdose rates in Ontario</a:t>
            </a:r>
          </a:p>
          <a:p>
            <a:pPr marL="457200" marR="0" lvl="0" indent="-30480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sz="1200" baseline="0" dirty="0" smtClean="0">
                <a:solidFill>
                  <a:schemeClr val="dk1"/>
                </a:solidFill>
              </a:rPr>
              <a:t>Our numbers from 2021 are on track for us to see ANOTHER 60% increase in fatal overdoses OVER AND ABOVE the 60% increase in deaths from 2020</a:t>
            </a:r>
          </a:p>
          <a:p>
            <a:pPr marL="457200" marR="0" lvl="0" indent="-304800" algn="l" defTabSz="914400" rtl="0" eaLnBrk="1" fontAlgn="auto" latinLnBrk="0" hangingPunct="1">
              <a:lnSpc>
                <a:spcPct val="100000"/>
              </a:lnSpc>
              <a:spcBef>
                <a:spcPts val="0"/>
              </a:spcBef>
              <a:spcAft>
                <a:spcPts val="0"/>
              </a:spcAft>
              <a:buClr>
                <a:schemeClr val="dk1"/>
              </a:buClr>
              <a:buSzPts val="1200"/>
              <a:buFont typeface="Arial"/>
              <a:buChar char="-"/>
              <a:tabLst/>
              <a:defRPr/>
            </a:pPr>
            <a:endParaRPr lang="en-US" sz="1200" baseline="0" dirty="0" smtClean="0">
              <a:solidFill>
                <a:schemeClr val="dk1"/>
              </a:solidFill>
            </a:endParaRPr>
          </a:p>
          <a:p>
            <a:pPr marL="457200" lvl="0" indent="-304800" algn="l" rtl="0">
              <a:spcBef>
                <a:spcPts val="0"/>
              </a:spcBef>
              <a:spcAft>
                <a:spcPts val="0"/>
              </a:spcAft>
              <a:buClr>
                <a:schemeClr val="dk1"/>
              </a:buClr>
              <a:buSzPts val="1200"/>
              <a:buChar char="-"/>
            </a:pPr>
            <a:endParaRPr lang="en-US" sz="1200" baseline="0" dirty="0">
              <a:solidFill>
                <a:schemeClr val="dk1"/>
              </a:solidFill>
            </a:endParaRPr>
          </a:p>
          <a:p>
            <a:pPr marL="457200" lvl="0" indent="0" algn="l" rtl="0">
              <a:spcBef>
                <a:spcPts val="0"/>
              </a:spcBef>
              <a:spcAft>
                <a:spcPts val="0"/>
              </a:spcAft>
              <a:buNone/>
            </a:pPr>
            <a:endParaRPr lang="en-US" sz="1200" dirty="0">
              <a:solidFill>
                <a:schemeClr val="dk1"/>
              </a:solidFill>
            </a:endParaRPr>
          </a:p>
          <a:p>
            <a:pPr marL="457200" lvl="0" indent="0" algn="l" rtl="0">
              <a:spcBef>
                <a:spcPts val="0"/>
              </a:spcBef>
              <a:spcAft>
                <a:spcPts val="0"/>
              </a:spcAft>
              <a:buNone/>
            </a:pPr>
            <a:endParaRPr sz="1200" dirty="0">
              <a:solidFill>
                <a:schemeClr val="dk1"/>
              </a:solidFill>
            </a:endParaRPr>
          </a:p>
        </p:txBody>
      </p:sp>
      <p:sp>
        <p:nvSpPr>
          <p:cNvPr id="118" name="Google Shape;118;g65300ae539_0_136: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sz="1400"/>
          </a:p>
        </p:txBody>
      </p:sp>
    </p:spTree>
    <p:extLst>
      <p:ext uri="{BB962C8B-B14F-4D97-AF65-F5344CB8AC3E}">
        <p14:creationId xmlns:p14="http://schemas.microsoft.com/office/powerpoint/2010/main" val="370248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400"/>
              </a:spcBef>
              <a:spcAft>
                <a:spcPts val="0"/>
              </a:spcAft>
              <a:buClr>
                <a:schemeClr val="dk1"/>
              </a:buClr>
              <a:buSzPts val="1100"/>
              <a:buFont typeface="Arial"/>
              <a:buNone/>
            </a:pPr>
            <a:r>
              <a:rPr lang="en-US" sz="1200" dirty="0" smtClean="0">
                <a:solidFill>
                  <a:schemeClr val="dk1"/>
                </a:solidFill>
                <a:latin typeface="+mn-lt"/>
                <a:ea typeface="Calibri"/>
                <a:cs typeface="Calibri"/>
                <a:sym typeface="Calibri"/>
              </a:rPr>
              <a:t>The Safer Supply program in London is</a:t>
            </a:r>
            <a:r>
              <a:rPr lang="en-US" sz="1200" baseline="0" dirty="0" smtClean="0">
                <a:solidFill>
                  <a:schemeClr val="dk1"/>
                </a:solidFill>
                <a:latin typeface="+mn-lt"/>
                <a:ea typeface="Calibri"/>
                <a:cs typeface="Calibri"/>
                <a:sym typeface="Calibri"/>
              </a:rPr>
              <a:t> </a:t>
            </a:r>
            <a:r>
              <a:rPr lang="en-US" sz="1200" dirty="0" smtClean="0">
                <a:solidFill>
                  <a:schemeClr val="dk1"/>
                </a:solidFill>
                <a:latin typeface="+mn-lt"/>
                <a:ea typeface="Calibri"/>
                <a:cs typeface="Calibri"/>
                <a:sym typeface="Calibri"/>
              </a:rPr>
              <a:t>the first take home Safer Supply program in Canada</a:t>
            </a:r>
          </a:p>
          <a:p>
            <a:pPr marL="0" lvl="0" indent="0" algn="l" rtl="0">
              <a:lnSpc>
                <a:spcPct val="115000"/>
              </a:lnSpc>
              <a:spcBef>
                <a:spcPts val="400"/>
              </a:spcBef>
              <a:spcAft>
                <a:spcPts val="0"/>
              </a:spcAft>
              <a:buClr>
                <a:schemeClr val="dk1"/>
              </a:buClr>
              <a:buSzPts val="1100"/>
              <a:buFont typeface="Arial"/>
              <a:buNone/>
            </a:pPr>
            <a:endParaRPr lang="en-US" sz="1200" dirty="0" smtClean="0">
              <a:solidFill>
                <a:schemeClr val="dk1"/>
              </a:solidFill>
            </a:endParaRPr>
          </a:p>
          <a:p>
            <a:pPr marL="171450" lvl="0" indent="-171450" algn="l" rtl="0">
              <a:lnSpc>
                <a:spcPct val="115000"/>
              </a:lnSpc>
              <a:spcBef>
                <a:spcPts val="400"/>
              </a:spcBef>
              <a:spcAft>
                <a:spcPts val="0"/>
              </a:spcAft>
              <a:buClr>
                <a:schemeClr val="dk1"/>
              </a:buClr>
              <a:buSzPts val="1100"/>
              <a:buFontTx/>
              <a:buChar char="-"/>
            </a:pPr>
            <a:r>
              <a:rPr lang="en-US" sz="1200" dirty="0" smtClean="0">
                <a:solidFill>
                  <a:schemeClr val="dk1"/>
                </a:solidFill>
                <a:latin typeface="+mn-lt"/>
                <a:ea typeface="Calibri"/>
                <a:cs typeface="Calibri"/>
                <a:sym typeface="Calibri"/>
              </a:rPr>
              <a:t>The work in London started in 2016 out of a</a:t>
            </a:r>
            <a:r>
              <a:rPr lang="en-US" sz="1200" baseline="0" dirty="0" smtClean="0">
                <a:solidFill>
                  <a:schemeClr val="dk1"/>
                </a:solidFill>
                <a:latin typeface="+mn-lt"/>
                <a:ea typeface="Calibri"/>
                <a:cs typeface="Calibri"/>
                <a:sym typeface="Calibri"/>
              </a:rPr>
              <a:t> desperate attempt to keep people alive</a:t>
            </a:r>
          </a:p>
          <a:p>
            <a:pPr marL="0" lvl="0" indent="0" algn="l" rtl="0">
              <a:lnSpc>
                <a:spcPct val="115000"/>
              </a:lnSpc>
              <a:spcBef>
                <a:spcPts val="400"/>
              </a:spcBef>
              <a:spcAft>
                <a:spcPts val="0"/>
              </a:spcAft>
              <a:buClr>
                <a:schemeClr val="dk1"/>
              </a:buClr>
              <a:buSzPts val="1100"/>
              <a:buFontTx/>
              <a:buNone/>
            </a:pPr>
            <a:endParaRPr lang="en-US" sz="1200" baseline="0" dirty="0" smtClean="0">
              <a:solidFill>
                <a:schemeClr val="dk1"/>
              </a:solidFill>
              <a:latin typeface="+mn-lt"/>
              <a:ea typeface="Calibri"/>
              <a:cs typeface="Calibri"/>
              <a:sym typeface="Calibri"/>
            </a:endParaRPr>
          </a:p>
          <a:p>
            <a:pPr marL="171450" lvl="0" indent="-171450" algn="l" rtl="0">
              <a:lnSpc>
                <a:spcPct val="115000"/>
              </a:lnSpc>
              <a:spcBef>
                <a:spcPts val="400"/>
              </a:spcBef>
              <a:spcAft>
                <a:spcPts val="0"/>
              </a:spcAft>
              <a:buClr>
                <a:schemeClr val="dk1"/>
              </a:buClr>
              <a:buSzPts val="1100"/>
              <a:buFontTx/>
              <a:buChar char="-"/>
            </a:pPr>
            <a:r>
              <a:rPr lang="en-US" sz="1200" baseline="0" dirty="0" smtClean="0">
                <a:solidFill>
                  <a:schemeClr val="dk1"/>
                </a:solidFill>
                <a:latin typeface="+mn-lt"/>
                <a:ea typeface="Calibri"/>
                <a:cs typeface="Calibri"/>
                <a:sym typeface="Calibri"/>
              </a:rPr>
              <a:t>At that time, I was at my wit’s end as a doctor</a:t>
            </a:r>
          </a:p>
          <a:p>
            <a:pPr marL="171450" lvl="0" indent="-171450" algn="l" rtl="0">
              <a:lnSpc>
                <a:spcPct val="115000"/>
              </a:lnSpc>
              <a:spcBef>
                <a:spcPts val="400"/>
              </a:spcBef>
              <a:spcAft>
                <a:spcPts val="0"/>
              </a:spcAft>
              <a:buClr>
                <a:schemeClr val="dk1"/>
              </a:buClr>
              <a:buSzPts val="1100"/>
              <a:buFontTx/>
              <a:buChar char="-"/>
            </a:pPr>
            <a:r>
              <a:rPr lang="en-US" sz="1200" baseline="0" dirty="0" smtClean="0">
                <a:solidFill>
                  <a:schemeClr val="dk1"/>
                </a:solidFill>
                <a:latin typeface="+mn-lt"/>
                <a:ea typeface="Calibri"/>
                <a:cs typeface="Calibri"/>
                <a:sym typeface="Calibri"/>
              </a:rPr>
              <a:t>Fentanyl had been on the streets of London for 2 years, people were dying, and none of the traditional addiction medicine interventions available to me were helping people</a:t>
            </a:r>
          </a:p>
          <a:p>
            <a:pPr marL="171450" lvl="0" indent="-171450" algn="l" rtl="0">
              <a:lnSpc>
                <a:spcPct val="115000"/>
              </a:lnSpc>
              <a:spcBef>
                <a:spcPts val="400"/>
              </a:spcBef>
              <a:spcAft>
                <a:spcPts val="0"/>
              </a:spcAft>
              <a:buClr>
                <a:schemeClr val="dk1"/>
              </a:buClr>
              <a:buSzPts val="1100"/>
              <a:buFontTx/>
              <a:buChar char="-"/>
            </a:pPr>
            <a:r>
              <a:rPr lang="en-US" sz="1200" baseline="0" dirty="0" smtClean="0">
                <a:solidFill>
                  <a:schemeClr val="dk1"/>
                </a:solidFill>
                <a:latin typeface="+mn-lt"/>
                <a:ea typeface="Calibri"/>
                <a:cs typeface="Calibri"/>
                <a:sym typeface="Calibri"/>
              </a:rPr>
              <a:t>I felt powerless to help the people I cared </a:t>
            </a:r>
            <a:r>
              <a:rPr lang="en-US" sz="1200" baseline="0" dirty="0" smtClean="0">
                <a:solidFill>
                  <a:schemeClr val="dk1"/>
                </a:solidFill>
                <a:latin typeface="+mn-lt"/>
                <a:ea typeface="Calibri"/>
                <a:cs typeface="Calibri"/>
                <a:sym typeface="Calibri"/>
              </a:rPr>
              <a:t>for</a:t>
            </a:r>
          </a:p>
          <a:p>
            <a:pPr marL="0" lvl="0" indent="0" algn="l" rtl="0">
              <a:lnSpc>
                <a:spcPct val="115000"/>
              </a:lnSpc>
              <a:spcBef>
                <a:spcPts val="400"/>
              </a:spcBef>
              <a:spcAft>
                <a:spcPts val="0"/>
              </a:spcAft>
              <a:buClr>
                <a:schemeClr val="dk1"/>
              </a:buClr>
              <a:buSzPts val="1100"/>
              <a:buFontTx/>
              <a:buNone/>
            </a:pPr>
            <a:endParaRPr lang="en-US" sz="1200" baseline="0" dirty="0" smtClean="0">
              <a:solidFill>
                <a:schemeClr val="dk1"/>
              </a:solidFill>
              <a:latin typeface="+mn-lt"/>
              <a:ea typeface="Calibri"/>
              <a:cs typeface="Calibri"/>
              <a:sym typeface="Calibri"/>
            </a:endParaRPr>
          </a:p>
          <a:p>
            <a:pPr marL="171450" lvl="0" indent="-171450" algn="l" rtl="0">
              <a:lnSpc>
                <a:spcPct val="115000"/>
              </a:lnSpc>
              <a:spcBef>
                <a:spcPts val="400"/>
              </a:spcBef>
              <a:spcAft>
                <a:spcPts val="0"/>
              </a:spcAft>
              <a:buClr>
                <a:schemeClr val="dk1"/>
              </a:buClr>
              <a:buSzPts val="1100"/>
              <a:buFontTx/>
              <a:buChar char="-"/>
            </a:pPr>
            <a:r>
              <a:rPr lang="en-US" sz="1200" baseline="0" dirty="0" smtClean="0">
                <a:solidFill>
                  <a:schemeClr val="dk1"/>
                </a:solidFill>
                <a:latin typeface="+mn-lt"/>
                <a:ea typeface="Calibri"/>
                <a:cs typeface="Calibri"/>
                <a:sym typeface="Calibri"/>
              </a:rPr>
              <a:t>From what I know of your drug supply here in Halifax and the rest of the Maritimes, you are still sitting on the precipice we were on in 2015/2016 in Ontario</a:t>
            </a:r>
          </a:p>
          <a:p>
            <a:pPr marL="171450" lvl="0" indent="-171450" algn="l" rtl="0">
              <a:lnSpc>
                <a:spcPct val="115000"/>
              </a:lnSpc>
              <a:spcBef>
                <a:spcPts val="400"/>
              </a:spcBef>
              <a:spcAft>
                <a:spcPts val="0"/>
              </a:spcAft>
              <a:buClr>
                <a:schemeClr val="dk1"/>
              </a:buClr>
              <a:buSzPts val="1100"/>
              <a:buFontTx/>
              <a:buChar char="-"/>
            </a:pPr>
            <a:r>
              <a:rPr lang="en-US" sz="1200" baseline="0" dirty="0" smtClean="0">
                <a:solidFill>
                  <a:schemeClr val="dk1"/>
                </a:solidFill>
                <a:latin typeface="+mn-lt"/>
                <a:ea typeface="Calibri"/>
                <a:cs typeface="Calibri"/>
                <a:sym typeface="Calibri"/>
              </a:rPr>
              <a:t>My understanding is that you are still about a 90% pill, 10% fentanyl market, and that the pills of choice here are </a:t>
            </a:r>
            <a:r>
              <a:rPr lang="en-US" sz="1200" baseline="0" dirty="0" err="1" smtClean="0">
                <a:solidFill>
                  <a:schemeClr val="dk1"/>
                </a:solidFill>
                <a:latin typeface="+mn-lt"/>
                <a:ea typeface="Calibri"/>
                <a:cs typeface="Calibri"/>
                <a:sym typeface="Calibri"/>
              </a:rPr>
              <a:t>dilaudid</a:t>
            </a:r>
            <a:r>
              <a:rPr lang="en-US" sz="1200" baseline="0" dirty="0" smtClean="0">
                <a:solidFill>
                  <a:schemeClr val="dk1"/>
                </a:solidFill>
                <a:latin typeface="+mn-lt"/>
                <a:ea typeface="Calibri"/>
                <a:cs typeface="Calibri"/>
                <a:sym typeface="Calibri"/>
              </a:rPr>
              <a:t> and </a:t>
            </a:r>
            <a:r>
              <a:rPr lang="en-US" sz="1200" baseline="0" dirty="0" err="1" smtClean="0">
                <a:solidFill>
                  <a:schemeClr val="dk1"/>
                </a:solidFill>
                <a:latin typeface="+mn-lt"/>
                <a:ea typeface="Calibri"/>
                <a:cs typeface="Calibri"/>
                <a:sym typeface="Calibri"/>
              </a:rPr>
              <a:t>hydromorph</a:t>
            </a:r>
            <a:r>
              <a:rPr lang="en-US" sz="1200" baseline="0" dirty="0" smtClean="0">
                <a:solidFill>
                  <a:schemeClr val="dk1"/>
                </a:solidFill>
                <a:latin typeface="+mn-lt"/>
                <a:ea typeface="Calibri"/>
                <a:cs typeface="Calibri"/>
                <a:sym typeface="Calibri"/>
              </a:rPr>
              <a:t> </a:t>
            </a:r>
            <a:r>
              <a:rPr lang="en-US" sz="1200" baseline="0" dirty="0" err="1" smtClean="0">
                <a:solidFill>
                  <a:schemeClr val="dk1"/>
                </a:solidFill>
                <a:latin typeface="+mn-lt"/>
                <a:ea typeface="Calibri"/>
                <a:cs typeface="Calibri"/>
                <a:sym typeface="Calibri"/>
              </a:rPr>
              <a:t>contin</a:t>
            </a:r>
            <a:endParaRPr lang="en-US" sz="1200" baseline="0" dirty="0" smtClean="0">
              <a:solidFill>
                <a:schemeClr val="dk1"/>
              </a:solidFill>
              <a:latin typeface="+mn-lt"/>
              <a:ea typeface="Calibri"/>
              <a:cs typeface="Calibri"/>
              <a:sym typeface="Calibri"/>
            </a:endParaRPr>
          </a:p>
          <a:p>
            <a:pPr marL="0" lvl="0" indent="0" algn="l" rtl="0">
              <a:lnSpc>
                <a:spcPct val="115000"/>
              </a:lnSpc>
              <a:spcBef>
                <a:spcPts val="400"/>
              </a:spcBef>
              <a:spcAft>
                <a:spcPts val="0"/>
              </a:spcAft>
              <a:buClr>
                <a:schemeClr val="dk1"/>
              </a:buClr>
              <a:buSzPts val="1100"/>
              <a:buFontTx/>
              <a:buNone/>
            </a:pPr>
            <a:r>
              <a:rPr lang="en-US" sz="1200" baseline="0" dirty="0" smtClean="0">
                <a:solidFill>
                  <a:schemeClr val="dk1"/>
                </a:solidFill>
                <a:latin typeface="+mn-lt"/>
                <a:ea typeface="Calibri"/>
                <a:cs typeface="Calibri"/>
                <a:sym typeface="Calibri"/>
              </a:rPr>
              <a:t>***************************************</a:t>
            </a:r>
            <a:endParaRPr lang="en-US" sz="1200" baseline="0" dirty="0" smtClean="0">
              <a:solidFill>
                <a:schemeClr val="dk1"/>
              </a:solidFill>
              <a:latin typeface="+mn-lt"/>
              <a:ea typeface="Calibri"/>
              <a:cs typeface="Calibri"/>
              <a:sym typeface="Calibri"/>
            </a:endParaRPr>
          </a:p>
          <a:p>
            <a:pPr marL="171450" lvl="0" indent="-171450" algn="l" rtl="0">
              <a:lnSpc>
                <a:spcPct val="115000"/>
              </a:lnSpc>
              <a:spcBef>
                <a:spcPts val="400"/>
              </a:spcBef>
              <a:spcAft>
                <a:spcPts val="0"/>
              </a:spcAft>
              <a:buClr>
                <a:schemeClr val="dk1"/>
              </a:buClr>
              <a:buSzPts val="1100"/>
              <a:buFontTx/>
              <a:buChar char="-"/>
            </a:pPr>
            <a:endParaRPr lang="en-US" sz="1200" baseline="0" dirty="0" smtClean="0">
              <a:solidFill>
                <a:schemeClr val="dk1"/>
              </a:solidFill>
              <a:latin typeface="+mn-lt"/>
              <a:ea typeface="Calibri"/>
              <a:cs typeface="Calibri"/>
              <a:sym typeface="Calibri"/>
            </a:endParaRPr>
          </a:p>
          <a:p>
            <a:pPr marL="171450" lvl="0" indent="-171450" algn="l" rtl="0">
              <a:lnSpc>
                <a:spcPct val="115000"/>
              </a:lnSpc>
              <a:spcBef>
                <a:spcPts val="400"/>
              </a:spcBef>
              <a:spcAft>
                <a:spcPts val="0"/>
              </a:spcAft>
              <a:buClr>
                <a:schemeClr val="dk1"/>
              </a:buClr>
              <a:buSzPts val="1100"/>
              <a:buFontTx/>
              <a:buChar char="-"/>
            </a:pPr>
            <a:r>
              <a:rPr lang="en-US" sz="1200" dirty="0" smtClean="0">
                <a:solidFill>
                  <a:schemeClr val="dk1"/>
                </a:solidFill>
                <a:latin typeface="+mn-lt"/>
                <a:ea typeface="Calibri"/>
                <a:cs typeface="Calibri"/>
                <a:sym typeface="Calibri"/>
              </a:rPr>
              <a:t>By serendipity</a:t>
            </a:r>
            <a:r>
              <a:rPr lang="en-US" sz="1200" baseline="0" dirty="0" smtClean="0">
                <a:solidFill>
                  <a:schemeClr val="dk1"/>
                </a:solidFill>
                <a:latin typeface="+mn-lt"/>
                <a:ea typeface="Calibri"/>
                <a:cs typeface="Calibri"/>
                <a:sym typeface="Calibri"/>
              </a:rPr>
              <a:t> a</a:t>
            </a:r>
            <a:r>
              <a:rPr lang="en-US" sz="1200" dirty="0" smtClean="0">
                <a:solidFill>
                  <a:schemeClr val="dk1"/>
                </a:solidFill>
                <a:latin typeface="+mn-lt"/>
                <a:ea typeface="Calibri"/>
                <a:cs typeface="Calibri"/>
                <a:sym typeface="Calibri"/>
              </a:rPr>
              <a:t>round this time,</a:t>
            </a:r>
            <a:r>
              <a:rPr lang="en-US" sz="1200" baseline="0" dirty="0" smtClean="0">
                <a:solidFill>
                  <a:schemeClr val="dk1"/>
                </a:solidFill>
                <a:latin typeface="+mn-lt"/>
                <a:ea typeface="Calibri"/>
                <a:cs typeface="Calibri"/>
                <a:sym typeface="Calibri"/>
              </a:rPr>
              <a:t> </a:t>
            </a:r>
            <a:r>
              <a:rPr lang="en-US" sz="1200" dirty="0" smtClean="0">
                <a:solidFill>
                  <a:schemeClr val="dk1"/>
                </a:solidFill>
                <a:latin typeface="+mn-lt"/>
                <a:ea typeface="Calibri"/>
                <a:cs typeface="Calibri"/>
                <a:sym typeface="Calibri"/>
              </a:rPr>
              <a:t>I was also observing the results of one of our</a:t>
            </a:r>
            <a:r>
              <a:rPr lang="en-US" sz="1200" baseline="0" dirty="0" smtClean="0">
                <a:solidFill>
                  <a:schemeClr val="dk1"/>
                </a:solidFill>
                <a:latin typeface="+mn-lt"/>
                <a:ea typeface="Calibri"/>
                <a:cs typeface="Calibri"/>
                <a:sym typeface="Calibri"/>
              </a:rPr>
              <a:t> local in-hospital doctors</a:t>
            </a:r>
          </a:p>
          <a:p>
            <a:pPr marL="171450" lvl="0" indent="-171450" algn="l" rtl="0">
              <a:lnSpc>
                <a:spcPct val="115000"/>
              </a:lnSpc>
              <a:spcBef>
                <a:spcPts val="400"/>
              </a:spcBef>
              <a:spcAft>
                <a:spcPts val="0"/>
              </a:spcAft>
              <a:buClr>
                <a:schemeClr val="dk1"/>
              </a:buClr>
              <a:buSzPts val="1100"/>
              <a:buFontTx/>
              <a:buChar char="-"/>
            </a:pPr>
            <a:r>
              <a:rPr lang="en-US" sz="1200" baseline="0" dirty="0" smtClean="0">
                <a:solidFill>
                  <a:schemeClr val="dk1"/>
                </a:solidFill>
                <a:latin typeface="+mn-lt"/>
                <a:ea typeface="Calibri"/>
                <a:cs typeface="Calibri"/>
                <a:sym typeface="Calibri"/>
              </a:rPr>
              <a:t>This doctor </a:t>
            </a:r>
            <a:r>
              <a:rPr lang="en-US" sz="1200" dirty="0" smtClean="0">
                <a:solidFill>
                  <a:schemeClr val="dk1"/>
                </a:solidFill>
                <a:latin typeface="+mn-lt"/>
                <a:ea typeface="Calibri"/>
                <a:cs typeface="Calibri"/>
                <a:sym typeface="Calibri"/>
              </a:rPr>
              <a:t>managed the opioid withdrawal of people who use drugs with high doses of intravenous opioids while they were in-hospital</a:t>
            </a:r>
            <a:r>
              <a:rPr lang="en-US" sz="1200" baseline="0" dirty="0" smtClean="0">
                <a:solidFill>
                  <a:schemeClr val="dk1"/>
                </a:solidFill>
                <a:latin typeface="+mn-lt"/>
                <a:ea typeface="Calibri"/>
                <a:cs typeface="Calibri"/>
                <a:sym typeface="Calibri"/>
              </a:rPr>
              <a:t> being treated for medical conditions. These opioids allowed people to stay and complete their medical treatment in hospital</a:t>
            </a:r>
          </a:p>
          <a:p>
            <a:pPr marL="0" lvl="0" indent="0" algn="l" rtl="0">
              <a:lnSpc>
                <a:spcPct val="115000"/>
              </a:lnSpc>
              <a:spcBef>
                <a:spcPts val="400"/>
              </a:spcBef>
              <a:spcAft>
                <a:spcPts val="0"/>
              </a:spcAft>
              <a:buClr>
                <a:schemeClr val="dk1"/>
              </a:buClr>
              <a:buSzPts val="1100"/>
              <a:buFontTx/>
              <a:buNone/>
            </a:pPr>
            <a:endParaRPr lang="en-US" sz="1200" baseline="0" dirty="0" smtClean="0">
              <a:solidFill>
                <a:schemeClr val="dk1"/>
              </a:solidFill>
              <a:latin typeface="+mn-lt"/>
              <a:ea typeface="Calibri"/>
              <a:cs typeface="Calibri"/>
              <a:sym typeface="Calibri"/>
            </a:endParaRPr>
          </a:p>
          <a:p>
            <a:pPr marL="171450" lvl="0" indent="-171450" algn="l" rtl="0">
              <a:lnSpc>
                <a:spcPct val="115000"/>
              </a:lnSpc>
              <a:spcBef>
                <a:spcPts val="400"/>
              </a:spcBef>
              <a:spcAft>
                <a:spcPts val="0"/>
              </a:spcAft>
              <a:buClr>
                <a:schemeClr val="dk1"/>
              </a:buClr>
              <a:buSzPts val="1100"/>
              <a:buFontTx/>
              <a:buChar char="-"/>
            </a:pPr>
            <a:r>
              <a:rPr lang="en-US" sz="1200" baseline="0" dirty="0" smtClean="0">
                <a:solidFill>
                  <a:schemeClr val="dk1"/>
                </a:solidFill>
                <a:latin typeface="+mn-lt"/>
                <a:ea typeface="Calibri"/>
                <a:cs typeface="Calibri"/>
                <a:sym typeface="Calibri"/>
              </a:rPr>
              <a:t>this doctor would then discharge people from hospital with prescriptions for oral hydromorphone tablets, which they would then inject</a:t>
            </a:r>
          </a:p>
          <a:p>
            <a:pPr marL="0" lvl="0" indent="0" algn="l" rtl="0">
              <a:lnSpc>
                <a:spcPct val="115000"/>
              </a:lnSpc>
              <a:spcBef>
                <a:spcPts val="400"/>
              </a:spcBef>
              <a:spcAft>
                <a:spcPts val="0"/>
              </a:spcAft>
              <a:buClr>
                <a:schemeClr val="dk1"/>
              </a:buClr>
              <a:buSzPts val="1100"/>
              <a:buFontTx/>
              <a:buNone/>
            </a:pPr>
            <a:endParaRPr lang="en-US" sz="1200" dirty="0" smtClean="0">
              <a:solidFill>
                <a:schemeClr val="dk1"/>
              </a:solidFill>
              <a:latin typeface="+mn-lt"/>
              <a:ea typeface="Calibri"/>
              <a:cs typeface="Calibri"/>
              <a:sym typeface="Calibri"/>
            </a:endParaRPr>
          </a:p>
          <a:p>
            <a:pPr marL="171450" lvl="0" indent="-171450" algn="l" rtl="0">
              <a:lnSpc>
                <a:spcPct val="115000"/>
              </a:lnSpc>
              <a:spcBef>
                <a:spcPts val="400"/>
              </a:spcBef>
              <a:spcAft>
                <a:spcPts val="0"/>
              </a:spcAft>
              <a:buClr>
                <a:schemeClr val="dk1"/>
              </a:buClr>
              <a:buSzPts val="1100"/>
              <a:buFontTx/>
              <a:buChar char="-"/>
            </a:pPr>
            <a:r>
              <a:rPr lang="en-US" sz="1200" dirty="0" smtClean="0">
                <a:solidFill>
                  <a:schemeClr val="dk1"/>
                </a:solidFill>
                <a:latin typeface="+mn-lt"/>
                <a:ea typeface="Calibri"/>
                <a:cs typeface="Calibri"/>
                <a:sym typeface="Calibri"/>
              </a:rPr>
              <a:t>patients would do really well after they came out of hospital with these prescriptions</a:t>
            </a:r>
            <a:r>
              <a:rPr lang="en-US" sz="1200" baseline="0" dirty="0" smtClean="0">
                <a:solidFill>
                  <a:schemeClr val="dk1"/>
                </a:solidFill>
                <a:latin typeface="+mn-lt"/>
                <a:ea typeface="Calibri"/>
                <a:cs typeface="Calibri"/>
                <a:sym typeface="Calibri"/>
              </a:rPr>
              <a:t> </a:t>
            </a:r>
          </a:p>
          <a:p>
            <a:pPr marL="171450" lvl="0" indent="-171450" algn="l" rtl="0">
              <a:lnSpc>
                <a:spcPct val="115000"/>
              </a:lnSpc>
              <a:spcBef>
                <a:spcPts val="400"/>
              </a:spcBef>
              <a:spcAft>
                <a:spcPts val="0"/>
              </a:spcAft>
              <a:buClr>
                <a:schemeClr val="dk1"/>
              </a:buClr>
              <a:buSzPts val="1100"/>
              <a:buFontTx/>
              <a:buChar char="-"/>
            </a:pPr>
            <a:r>
              <a:rPr lang="en-US" sz="1200" dirty="0" smtClean="0">
                <a:solidFill>
                  <a:schemeClr val="dk1"/>
                </a:solidFill>
                <a:latin typeface="+mn-lt"/>
                <a:ea typeface="Calibri"/>
                <a:cs typeface="Calibri"/>
                <a:sym typeface="Calibri"/>
              </a:rPr>
              <a:t>People</a:t>
            </a:r>
            <a:r>
              <a:rPr lang="en-US" sz="1200" baseline="0" dirty="0" smtClean="0">
                <a:solidFill>
                  <a:schemeClr val="dk1"/>
                </a:solidFill>
                <a:latin typeface="+mn-lt"/>
                <a:ea typeface="Calibri"/>
                <a:cs typeface="Calibri"/>
                <a:sym typeface="Calibri"/>
              </a:rPr>
              <a:t> would avoid overdose, avoid hospital admissions, they would attend clinic</a:t>
            </a:r>
          </a:p>
          <a:p>
            <a:pPr marL="0" lvl="0" indent="0" algn="l" rtl="0">
              <a:lnSpc>
                <a:spcPct val="115000"/>
              </a:lnSpc>
              <a:spcBef>
                <a:spcPts val="400"/>
              </a:spcBef>
              <a:spcAft>
                <a:spcPts val="0"/>
              </a:spcAft>
              <a:buClr>
                <a:schemeClr val="dk1"/>
              </a:buClr>
              <a:buSzPts val="1100"/>
              <a:buFontTx/>
              <a:buNone/>
            </a:pPr>
            <a:endParaRPr lang="en-US" sz="1200" baseline="0" dirty="0" smtClean="0">
              <a:solidFill>
                <a:schemeClr val="dk1"/>
              </a:solidFill>
              <a:latin typeface="+mn-lt"/>
              <a:ea typeface="Calibri"/>
              <a:cs typeface="Calibri"/>
              <a:sym typeface="Calibri"/>
            </a:endParaRPr>
          </a:p>
          <a:p>
            <a:pPr marL="171450" lvl="0" indent="-171450" algn="l" rtl="0">
              <a:lnSpc>
                <a:spcPct val="115000"/>
              </a:lnSpc>
              <a:spcBef>
                <a:spcPts val="400"/>
              </a:spcBef>
              <a:spcAft>
                <a:spcPts val="0"/>
              </a:spcAft>
              <a:buClr>
                <a:schemeClr val="dk1"/>
              </a:buClr>
              <a:buSzPts val="1100"/>
              <a:buFontTx/>
              <a:buChar char="-"/>
            </a:pPr>
            <a:r>
              <a:rPr lang="en-US" sz="1200" dirty="0" smtClean="0">
                <a:solidFill>
                  <a:schemeClr val="dk1"/>
                </a:solidFill>
                <a:latin typeface="+mn-lt"/>
                <a:ea typeface="Calibri"/>
                <a:cs typeface="Calibri"/>
                <a:sym typeface="Calibri"/>
              </a:rPr>
              <a:t>But when the prescription from that hospital doctor ran out, </a:t>
            </a:r>
            <a:r>
              <a:rPr lang="en-US" sz="1200" baseline="0" dirty="0" smtClean="0">
                <a:solidFill>
                  <a:schemeClr val="dk1"/>
                </a:solidFill>
                <a:latin typeface="+mn-lt"/>
                <a:ea typeface="Calibri"/>
                <a:cs typeface="Calibri"/>
                <a:sym typeface="Calibri"/>
              </a:rPr>
              <a:t>people</a:t>
            </a:r>
            <a:r>
              <a:rPr lang="en-US" sz="1200" dirty="0" smtClean="0">
                <a:solidFill>
                  <a:schemeClr val="dk1"/>
                </a:solidFill>
                <a:latin typeface="+mn-lt"/>
                <a:ea typeface="Calibri"/>
                <a:cs typeface="Calibri"/>
                <a:sym typeface="Calibri"/>
              </a:rPr>
              <a:t> would turn to the street supply of fentanyl again, and we would re-start the cycle of withdrawal and illness</a:t>
            </a:r>
          </a:p>
          <a:p>
            <a:pPr marL="0" lvl="0" indent="0" algn="l" rtl="0">
              <a:lnSpc>
                <a:spcPct val="115000"/>
              </a:lnSpc>
              <a:spcBef>
                <a:spcPts val="400"/>
              </a:spcBef>
              <a:spcAft>
                <a:spcPts val="0"/>
              </a:spcAft>
              <a:buClr>
                <a:schemeClr val="dk1"/>
              </a:buClr>
              <a:buSzPts val="1100"/>
              <a:buFontTx/>
              <a:buNone/>
            </a:pPr>
            <a:endParaRPr lang="en-US" sz="1200" dirty="0" smtClean="0">
              <a:solidFill>
                <a:schemeClr val="dk1"/>
              </a:solidFill>
            </a:endParaRPr>
          </a:p>
          <a:p>
            <a:pPr marL="171450" lvl="0" indent="-171450" algn="l" rtl="0">
              <a:lnSpc>
                <a:spcPct val="115000"/>
              </a:lnSpc>
              <a:spcBef>
                <a:spcPts val="400"/>
              </a:spcBef>
              <a:spcAft>
                <a:spcPts val="0"/>
              </a:spcAft>
              <a:buClr>
                <a:schemeClr val="dk1"/>
              </a:buClr>
              <a:buSzPts val="1100"/>
              <a:buFontTx/>
              <a:buChar char="-"/>
            </a:pPr>
            <a:r>
              <a:rPr lang="en-US" sz="1200" dirty="0" smtClean="0">
                <a:solidFill>
                  <a:schemeClr val="dk1"/>
                </a:solidFill>
                <a:latin typeface="+mn-lt"/>
                <a:ea typeface="Calibri"/>
                <a:cs typeface="Calibri"/>
                <a:sym typeface="Calibri"/>
              </a:rPr>
              <a:t>So, in 2016….I took</a:t>
            </a:r>
            <a:r>
              <a:rPr lang="en-US" sz="1200" baseline="0" dirty="0" smtClean="0">
                <a:solidFill>
                  <a:schemeClr val="dk1"/>
                </a:solidFill>
                <a:latin typeface="+mn-lt"/>
                <a:ea typeface="Calibri"/>
                <a:cs typeface="Calibri"/>
                <a:sym typeface="Calibri"/>
              </a:rPr>
              <a:t> a leap and </a:t>
            </a:r>
            <a:r>
              <a:rPr lang="en-US" sz="1200" dirty="0" smtClean="0">
                <a:solidFill>
                  <a:schemeClr val="dk1"/>
                </a:solidFill>
                <a:latin typeface="+mn-lt"/>
                <a:ea typeface="Calibri"/>
                <a:cs typeface="Calibri"/>
                <a:sym typeface="Calibri"/>
              </a:rPr>
              <a:t>started to</a:t>
            </a:r>
            <a:r>
              <a:rPr lang="en-US" sz="1200" baseline="0" dirty="0" smtClean="0">
                <a:solidFill>
                  <a:schemeClr val="dk1"/>
                </a:solidFill>
                <a:latin typeface="+mn-lt"/>
                <a:ea typeface="Calibri"/>
                <a:cs typeface="Calibri"/>
                <a:sym typeface="Calibri"/>
              </a:rPr>
              <a:t> </a:t>
            </a:r>
            <a:r>
              <a:rPr lang="en-US" sz="1200" i="1" dirty="0" smtClean="0">
                <a:solidFill>
                  <a:schemeClr val="dk1"/>
                </a:solidFill>
                <a:latin typeface="+mn-lt"/>
                <a:ea typeface="Calibri"/>
                <a:cs typeface="Calibri"/>
                <a:sym typeface="Calibri"/>
              </a:rPr>
              <a:t>continue</a:t>
            </a:r>
            <a:r>
              <a:rPr lang="en-US" sz="1200" dirty="0" smtClean="0">
                <a:solidFill>
                  <a:schemeClr val="dk1"/>
                </a:solidFill>
                <a:latin typeface="+mn-lt"/>
                <a:ea typeface="Calibri"/>
                <a:cs typeface="Calibri"/>
                <a:sym typeface="Calibri"/>
              </a:rPr>
              <a:t> prescribing hydromorphone tablets for these patients to inject after their hospital script ran</a:t>
            </a:r>
            <a:r>
              <a:rPr lang="en-US" sz="1200" baseline="0" dirty="0" smtClean="0">
                <a:solidFill>
                  <a:schemeClr val="dk1"/>
                </a:solidFill>
                <a:latin typeface="+mn-lt"/>
                <a:ea typeface="Calibri"/>
                <a:cs typeface="Calibri"/>
                <a:sym typeface="Calibri"/>
              </a:rPr>
              <a:t> out </a:t>
            </a:r>
          </a:p>
          <a:p>
            <a:pPr marL="0" lvl="0" indent="0" algn="l" rtl="0">
              <a:lnSpc>
                <a:spcPct val="115000"/>
              </a:lnSpc>
              <a:spcBef>
                <a:spcPts val="400"/>
              </a:spcBef>
              <a:spcAft>
                <a:spcPts val="0"/>
              </a:spcAft>
              <a:buClr>
                <a:schemeClr val="dk1"/>
              </a:buClr>
              <a:buSzPts val="1100"/>
              <a:buFontTx/>
              <a:buNone/>
            </a:pPr>
            <a:endParaRPr lang="en-US" sz="1200" dirty="0" smtClean="0">
              <a:solidFill>
                <a:schemeClr val="dk1"/>
              </a:solidFill>
              <a:latin typeface="+mn-lt"/>
              <a:ea typeface="Calibri"/>
              <a:cs typeface="Calibri"/>
              <a:sym typeface="Calibri"/>
            </a:endParaRPr>
          </a:p>
          <a:p>
            <a:pPr marL="171450" lvl="0" indent="-171450" algn="l" rtl="0">
              <a:lnSpc>
                <a:spcPct val="115000"/>
              </a:lnSpc>
              <a:spcBef>
                <a:spcPts val="400"/>
              </a:spcBef>
              <a:spcAft>
                <a:spcPts val="0"/>
              </a:spcAft>
              <a:buClr>
                <a:schemeClr val="dk1"/>
              </a:buClr>
              <a:buSzPts val="1100"/>
              <a:buFontTx/>
              <a:buChar char="-"/>
            </a:pPr>
            <a:r>
              <a:rPr lang="en-US" sz="1200" baseline="0" dirty="0" smtClean="0">
                <a:solidFill>
                  <a:schemeClr val="dk1"/>
                </a:solidFill>
                <a:latin typeface="+mn-lt"/>
                <a:ea typeface="Calibri"/>
                <a:cs typeface="Calibri"/>
                <a:sym typeface="Calibri"/>
              </a:rPr>
              <a:t>And the positive benefits we initially observed continued</a:t>
            </a:r>
          </a:p>
          <a:p>
            <a:pPr marL="171450" lvl="0" indent="-171450" algn="l" rtl="0">
              <a:lnSpc>
                <a:spcPct val="115000"/>
              </a:lnSpc>
              <a:spcBef>
                <a:spcPts val="400"/>
              </a:spcBef>
              <a:spcAft>
                <a:spcPts val="0"/>
              </a:spcAft>
              <a:buClr>
                <a:schemeClr val="dk1"/>
              </a:buClr>
              <a:buSzPts val="1100"/>
              <a:buFontTx/>
              <a:buChar char="-"/>
            </a:pPr>
            <a:endParaRPr lang="en-US" sz="1200" baseline="0" dirty="0" smtClean="0">
              <a:solidFill>
                <a:schemeClr val="dk1"/>
              </a:solidFill>
              <a:latin typeface="+mn-lt"/>
              <a:ea typeface="Calibri"/>
              <a:cs typeface="Calibri"/>
              <a:sym typeface="Calibri"/>
            </a:endParaRPr>
          </a:p>
          <a:p>
            <a:pPr marL="171450" lvl="0" indent="-171450" algn="l" rtl="0">
              <a:lnSpc>
                <a:spcPct val="115000"/>
              </a:lnSpc>
              <a:spcBef>
                <a:spcPts val="400"/>
              </a:spcBef>
              <a:spcAft>
                <a:spcPts val="0"/>
              </a:spcAft>
              <a:buClr>
                <a:schemeClr val="dk1"/>
              </a:buClr>
              <a:buSzPts val="1100"/>
              <a:buFontTx/>
              <a:buChar char="-"/>
            </a:pPr>
            <a:r>
              <a:rPr lang="en-US" sz="1200" b="0" i="0" u="none" baseline="0" dirty="0" smtClean="0">
                <a:solidFill>
                  <a:schemeClr val="dk1"/>
                </a:solidFill>
                <a:latin typeface="+mn-lt"/>
                <a:cs typeface="Calibri"/>
                <a:sym typeface="Calibri"/>
              </a:rPr>
              <a:t>We added 5 patients here, 10 patients there… and before we knew it we had a program </a:t>
            </a:r>
          </a:p>
          <a:p>
            <a:pPr marL="171450" lvl="0" indent="-171450" algn="l" rtl="0">
              <a:lnSpc>
                <a:spcPct val="115000"/>
              </a:lnSpc>
              <a:spcBef>
                <a:spcPts val="400"/>
              </a:spcBef>
              <a:spcAft>
                <a:spcPts val="0"/>
              </a:spcAft>
              <a:buClr>
                <a:schemeClr val="dk1"/>
              </a:buClr>
              <a:buSzPts val="1100"/>
              <a:buFontTx/>
              <a:buChar char="-"/>
            </a:pPr>
            <a:r>
              <a:rPr lang="en-US" sz="1200" b="0" i="0" u="none" baseline="0" dirty="0" smtClean="0">
                <a:solidFill>
                  <a:schemeClr val="dk1"/>
                </a:solidFill>
                <a:latin typeface="+mn-lt"/>
                <a:cs typeface="Calibri"/>
                <a:sym typeface="Calibri"/>
              </a:rPr>
              <a:t>We now have approximately 300 people on Safer Supply here at the Health Centre</a:t>
            </a:r>
          </a:p>
          <a:p>
            <a:pPr marL="0" lvl="0" indent="0" algn="l" rtl="0">
              <a:lnSpc>
                <a:spcPct val="115000"/>
              </a:lnSpc>
              <a:spcBef>
                <a:spcPts val="400"/>
              </a:spcBef>
              <a:spcAft>
                <a:spcPts val="0"/>
              </a:spcAft>
              <a:buClr>
                <a:schemeClr val="dk1"/>
              </a:buClr>
              <a:buSzPts val="1100"/>
              <a:buFontTx/>
              <a:buNone/>
            </a:pPr>
            <a:endParaRPr lang="en-US" sz="1200" b="0" i="0" u="none" baseline="0" dirty="0" smtClean="0">
              <a:solidFill>
                <a:schemeClr val="dk1"/>
              </a:solidFill>
              <a:latin typeface="+mn-lt"/>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4</a:t>
            </a:fld>
            <a:endParaRPr lang="en-US"/>
          </a:p>
        </p:txBody>
      </p:sp>
    </p:spTree>
    <p:extLst>
      <p:ext uri="{BB962C8B-B14F-4D97-AF65-F5344CB8AC3E}">
        <p14:creationId xmlns:p14="http://schemas.microsoft.com/office/powerpoint/2010/main" val="4081513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marR="0" lvl="0" indent="-285750" algn="l" defTabSz="914400" rtl="0" eaLnBrk="1" fontAlgn="auto" latinLnBrk="0" hangingPunct="1">
              <a:lnSpc>
                <a:spcPct val="100000"/>
              </a:lnSpc>
              <a:spcBef>
                <a:spcPts val="0"/>
              </a:spcBef>
              <a:spcAft>
                <a:spcPts val="0"/>
              </a:spcAft>
              <a:buClr>
                <a:srgbClr val="000000"/>
              </a:buClr>
              <a:buSzPts val="1400"/>
              <a:buFontTx/>
              <a:buChar char="-"/>
              <a:tabLst/>
              <a:defRPr/>
            </a:pPr>
            <a:r>
              <a:rPr lang="en-US" sz="1800" b="0" i="0" u="none" strike="noStrike" cap="none" baseline="0" dirty="0" smtClean="0">
                <a:solidFill>
                  <a:schemeClr val="dk1"/>
                </a:solidFill>
                <a:latin typeface="Arial"/>
                <a:ea typeface="Calibri"/>
                <a:cs typeface="Calibri"/>
                <a:sym typeface="Calibri"/>
              </a:rPr>
              <a:t>Those of us watching from Ontario are both jealous that you haven’t made the flip to our reality of a greater than 90% fentanyl market, and also nervous… we want to use our experience to prevent that flip in any way we can. I’d really like to address this in our discussion at the end of this panel, and informally with anyone who would be willing to listen to me ramble at lunch </a:t>
            </a:r>
          </a:p>
          <a:p>
            <a:pPr marL="514350" indent="-285750">
              <a:buFontTx/>
              <a:buChar char="-"/>
            </a:pPr>
            <a:endParaRPr lang="en-US" dirty="0" smtClean="0"/>
          </a:p>
          <a:p>
            <a:pPr marL="514350" indent="-285750">
              <a:buFontTx/>
              <a:buChar char="-"/>
            </a:pPr>
            <a:r>
              <a:rPr lang="en-US" dirty="0" smtClean="0"/>
              <a:t>This is a report released by</a:t>
            </a:r>
            <a:r>
              <a:rPr lang="en-US" baseline="0" dirty="0" smtClean="0"/>
              <a:t> the Ontario Drug Policy Research Network, showing 79% of pre-pandemic fatal opioid overdoses were caused by fentanyl, and that this rose to 87% during the pandemic</a:t>
            </a:r>
          </a:p>
          <a:p>
            <a:pPr marL="514350" indent="-285750">
              <a:buFontTx/>
              <a:buChar char="-"/>
            </a:pPr>
            <a:r>
              <a:rPr lang="en-US" baseline="0" dirty="0" smtClean="0"/>
              <a:t>Currently, more than 90% of opioid overdose deaths are caused by street fentanyl</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5</a:t>
            </a:fld>
            <a:endParaRPr lang="en-US"/>
          </a:p>
        </p:txBody>
      </p:sp>
    </p:spTree>
    <p:extLst>
      <p:ext uri="{BB962C8B-B14F-4D97-AF65-F5344CB8AC3E}">
        <p14:creationId xmlns:p14="http://schemas.microsoft.com/office/powerpoint/2010/main" val="3084966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285750">
              <a:buFontTx/>
              <a:buChar char="-"/>
            </a:pPr>
            <a:r>
              <a:rPr lang="en-US" baseline="0" dirty="0" smtClean="0"/>
              <a:t>we ALSO want to prevent what comes after fentanyl dominates a market… which is a nearly vertical climb in people’s tolerance </a:t>
            </a:r>
          </a:p>
          <a:p>
            <a:pPr marL="514350" indent="-285750">
              <a:buFontTx/>
              <a:buChar char="-"/>
            </a:pPr>
            <a:endParaRPr lang="en-US" baseline="0" dirty="0" smtClean="0"/>
          </a:p>
          <a:p>
            <a:pPr marL="228600" indent="0">
              <a:buFontTx/>
              <a:buNone/>
            </a:pPr>
            <a:r>
              <a:rPr lang="en-US" baseline="0" dirty="0" smtClean="0"/>
              <a:t>- in </a:t>
            </a:r>
            <a:r>
              <a:rPr lang="en-US" baseline="0" dirty="0"/>
              <a:t>the first 4 years of the </a:t>
            </a:r>
            <a:r>
              <a:rPr lang="en-US" baseline="0" dirty="0" smtClean="0"/>
              <a:t>safer </a:t>
            </a:r>
            <a:r>
              <a:rPr lang="en-US" baseline="0" dirty="0"/>
              <a:t>supply </a:t>
            </a:r>
            <a:r>
              <a:rPr lang="en-US" baseline="0" dirty="0" smtClean="0"/>
              <a:t>program in London</a:t>
            </a:r>
            <a:r>
              <a:rPr lang="en-US" baseline="0" dirty="0" smtClean="0"/>
              <a:t>, from 2016 until just before the pandemic began in 2020, </a:t>
            </a:r>
            <a:r>
              <a:rPr lang="en-US" baseline="0" dirty="0" smtClean="0"/>
              <a:t>the </a:t>
            </a:r>
            <a:r>
              <a:rPr lang="en-US" baseline="0" dirty="0"/>
              <a:t>average daily use </a:t>
            </a:r>
            <a:r>
              <a:rPr lang="en-US" baseline="0" dirty="0" smtClean="0"/>
              <a:t>was </a:t>
            </a:r>
            <a:r>
              <a:rPr lang="en-US" baseline="0" dirty="0"/>
              <a:t>1-5 </a:t>
            </a:r>
            <a:r>
              <a:rPr lang="en-US" baseline="0" dirty="0" smtClean="0"/>
              <a:t>points of fentanyl </a:t>
            </a:r>
            <a:endParaRPr lang="en-US" baseline="0" dirty="0" smtClean="0"/>
          </a:p>
          <a:p>
            <a:pPr marL="228600" indent="0">
              <a:buFontTx/>
              <a:buNone/>
            </a:pPr>
            <a:endParaRPr lang="en-US" baseline="0" dirty="0"/>
          </a:p>
          <a:p>
            <a:pPr marL="514350" indent="-285750">
              <a:buFontTx/>
              <a:buChar char="-"/>
            </a:pPr>
            <a:r>
              <a:rPr lang="en-US" baseline="0" dirty="0"/>
              <a:t>But since COVID, community use levels have skyrocketed, and now most of </a:t>
            </a:r>
            <a:r>
              <a:rPr lang="en-US" baseline="0" dirty="0" smtClean="0"/>
              <a:t>the patients </a:t>
            </a:r>
            <a:r>
              <a:rPr lang="en-US" baseline="0" dirty="0"/>
              <a:t>I see </a:t>
            </a:r>
            <a:r>
              <a:rPr lang="en-US" baseline="0" dirty="0" smtClean="0"/>
              <a:t>are measuring their fentanyl in grams, </a:t>
            </a:r>
            <a:r>
              <a:rPr lang="en-US" baseline="0" dirty="0" smtClean="0"/>
              <a:t>½ </a:t>
            </a:r>
            <a:r>
              <a:rPr lang="en-US" baseline="0" dirty="0" smtClean="0"/>
              <a:t>balls or balls</a:t>
            </a:r>
          </a:p>
          <a:p>
            <a:pPr marL="514350" indent="-285750">
              <a:buFontTx/>
              <a:buChar char="-"/>
            </a:pPr>
            <a:endParaRPr lang="en-US" baseline="0" dirty="0" smtClean="0"/>
          </a:p>
          <a:p>
            <a:pPr marL="228600" indent="0">
              <a:buFontTx/>
              <a:buNone/>
            </a:pPr>
            <a:endParaRPr lang="en-US" baseline="0" dirty="0"/>
          </a:p>
          <a:p>
            <a:pPr marL="514350" indent="-285750">
              <a:buFontTx/>
              <a:buChar char="-"/>
            </a:pPr>
            <a:endParaRPr lang="en-CA"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6</a:t>
            </a:fld>
            <a:endParaRPr lang="en-US"/>
          </a:p>
        </p:txBody>
      </p:sp>
    </p:spTree>
    <p:extLst>
      <p:ext uri="{BB962C8B-B14F-4D97-AF65-F5344CB8AC3E}">
        <p14:creationId xmlns:p14="http://schemas.microsoft.com/office/powerpoint/2010/main" val="2108271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285750">
              <a:buFontTx/>
              <a:buChar char="-"/>
            </a:pPr>
            <a:r>
              <a:rPr lang="en-US" sz="1800" b="0" i="0" u="none" strike="noStrike" cap="none" dirty="0" smtClean="0">
                <a:solidFill>
                  <a:srgbClr val="000000"/>
                </a:solidFill>
                <a:effectLst/>
                <a:latin typeface="Arial"/>
                <a:ea typeface="Arial"/>
                <a:cs typeface="Arial"/>
                <a:sym typeface="Arial"/>
              </a:rPr>
              <a:t>And Why </a:t>
            </a:r>
            <a:r>
              <a:rPr lang="en-US" sz="1800" b="0" i="0" u="none" strike="noStrike" cap="none" dirty="0" smtClean="0">
                <a:solidFill>
                  <a:srgbClr val="000000"/>
                </a:solidFill>
                <a:effectLst/>
                <a:latin typeface="Arial"/>
                <a:ea typeface="Arial"/>
                <a:cs typeface="Arial"/>
                <a:sym typeface="Arial"/>
              </a:rPr>
              <a:t>does this matter?? I</a:t>
            </a:r>
            <a:r>
              <a:rPr lang="en-US" sz="1800" b="0" i="0" u="none" strike="noStrike" cap="none" baseline="0" dirty="0" smtClean="0">
                <a:solidFill>
                  <a:srgbClr val="000000"/>
                </a:solidFill>
                <a:effectLst/>
                <a:latin typeface="Arial"/>
                <a:ea typeface="Arial"/>
                <a:cs typeface="Arial"/>
                <a:sym typeface="Arial"/>
              </a:rPr>
              <a:t> will show you some math </a:t>
            </a:r>
          </a:p>
          <a:p>
            <a:pPr marL="514350" indent="-285750">
              <a:buFontTx/>
              <a:buChar char="-"/>
            </a:pPr>
            <a:endParaRPr lang="en-US" sz="1800" b="0" i="0" u="none" strike="noStrike" cap="none" dirty="0" smtClean="0">
              <a:solidFill>
                <a:srgbClr val="000000"/>
              </a:solidFill>
              <a:effectLst/>
              <a:latin typeface="Arial"/>
              <a:ea typeface="Arial"/>
              <a:cs typeface="Arial"/>
              <a:sym typeface="Arial"/>
            </a:endParaRPr>
          </a:p>
          <a:p>
            <a:pPr marL="514350" indent="-285750">
              <a:buFontTx/>
              <a:buChar char="-"/>
            </a:pPr>
            <a:r>
              <a:rPr lang="en-US" sz="1800" b="0" i="0" u="none" strike="noStrike" cap="none" dirty="0" smtClean="0">
                <a:solidFill>
                  <a:srgbClr val="000000"/>
                </a:solidFill>
                <a:effectLst/>
                <a:latin typeface="Arial"/>
                <a:ea typeface="Arial"/>
                <a:cs typeface="Arial"/>
                <a:sym typeface="Arial"/>
              </a:rPr>
              <a:t>1 point of fentanyl</a:t>
            </a:r>
            <a:r>
              <a:rPr lang="en-US" sz="1800" b="0" i="0" u="none" strike="noStrike" cap="none" baseline="0" dirty="0" smtClean="0">
                <a:solidFill>
                  <a:srgbClr val="000000"/>
                </a:solidFill>
                <a:effectLst/>
                <a:latin typeface="Arial"/>
                <a:ea typeface="Arial"/>
                <a:cs typeface="Arial"/>
                <a:sym typeface="Arial"/>
              </a:rPr>
              <a:t> </a:t>
            </a:r>
            <a:r>
              <a:rPr lang="en-US" sz="1800" b="0" i="0" u="none" strike="noStrike" cap="none" dirty="0" smtClean="0">
                <a:solidFill>
                  <a:srgbClr val="000000"/>
                </a:solidFill>
                <a:effectLst/>
                <a:latin typeface="Arial"/>
                <a:ea typeface="Arial"/>
                <a:cs typeface="Arial"/>
                <a:sym typeface="Arial"/>
              </a:rPr>
              <a:t>can be converted to 440 morphine equivalents, or </a:t>
            </a:r>
            <a:r>
              <a:rPr lang="en-US" sz="1800" b="1" i="0" u="none" strike="noStrike" cap="none" dirty="0" smtClean="0">
                <a:solidFill>
                  <a:srgbClr val="000000"/>
                </a:solidFill>
                <a:effectLst/>
                <a:latin typeface="Arial"/>
                <a:ea typeface="Arial"/>
                <a:cs typeface="Arial"/>
                <a:sym typeface="Arial"/>
              </a:rPr>
              <a:t>“MEQ”. </a:t>
            </a:r>
          </a:p>
          <a:p>
            <a:pPr marL="514350" indent="-285750">
              <a:buFontTx/>
              <a:buChar char="-"/>
            </a:pPr>
            <a:r>
              <a:rPr lang="en-US" sz="1800" b="0" i="0" u="none" strike="noStrike" cap="none" dirty="0" smtClean="0">
                <a:solidFill>
                  <a:srgbClr val="000000"/>
                </a:solidFill>
                <a:effectLst/>
                <a:latin typeface="Arial"/>
                <a:ea typeface="Arial"/>
                <a:cs typeface="Arial"/>
                <a:sym typeface="Arial"/>
              </a:rPr>
              <a:t>This means that if you took 1 point of fentanyl, it would be the same as you taking 440mg of morphine</a:t>
            </a:r>
            <a:endParaRPr lang="en-CA" sz="1800" b="0" i="0" u="none" strike="noStrike" cap="none" dirty="0" smtClean="0">
              <a:solidFill>
                <a:srgbClr val="000000"/>
              </a:solidFill>
              <a:effectLst/>
              <a:latin typeface="Arial"/>
              <a:ea typeface="Arial"/>
              <a:cs typeface="Arial"/>
              <a:sym typeface="Arial"/>
            </a:endParaRPr>
          </a:p>
          <a:p>
            <a:r>
              <a:rPr lang="en-US" sz="1800" b="0" i="0" u="none" strike="noStrike" cap="none" dirty="0" smtClean="0">
                <a:solidFill>
                  <a:srgbClr val="000000"/>
                </a:solidFill>
                <a:effectLst/>
                <a:latin typeface="Arial"/>
                <a:ea typeface="Arial"/>
                <a:cs typeface="Arial"/>
                <a:sym typeface="Arial"/>
              </a:rPr>
              <a:t> </a:t>
            </a:r>
            <a:endParaRPr lang="en-CA" sz="1800" b="0" i="0" u="none" strike="noStrike" cap="none" dirty="0" smtClean="0">
              <a:solidFill>
                <a:srgbClr val="000000"/>
              </a:solidFill>
              <a:effectLst/>
              <a:latin typeface="Arial"/>
              <a:ea typeface="Arial"/>
              <a:cs typeface="Arial"/>
              <a:sym typeface="Arial"/>
            </a:endParaRPr>
          </a:p>
          <a:p>
            <a:pPr marL="514350" indent="-285750">
              <a:buFontTx/>
              <a:buChar char="-"/>
            </a:pPr>
            <a:r>
              <a:rPr lang="en-US" sz="1800" b="0" i="0" u="none" strike="noStrike" cap="none" baseline="0" dirty="0" smtClean="0">
                <a:solidFill>
                  <a:srgbClr val="000000"/>
                </a:solidFill>
                <a:effectLst/>
                <a:latin typeface="Arial"/>
                <a:ea typeface="Arial"/>
                <a:cs typeface="Arial"/>
                <a:sym typeface="Arial"/>
              </a:rPr>
              <a:t>If the average daily street use is 5-20 points, that is 2200 – 8800 mg of morphine </a:t>
            </a:r>
            <a:r>
              <a:rPr lang="en-US" sz="1800" b="1" i="0" u="none" strike="noStrike" cap="none" baseline="0" dirty="0" smtClean="0">
                <a:solidFill>
                  <a:srgbClr val="000000"/>
                </a:solidFill>
                <a:effectLst/>
                <a:latin typeface="Arial"/>
                <a:ea typeface="Arial"/>
                <a:cs typeface="Arial"/>
                <a:sym typeface="Arial"/>
              </a:rPr>
              <a:t>per day </a:t>
            </a:r>
            <a:r>
              <a:rPr lang="en-US" sz="1800" b="1" i="1" u="none" strike="noStrike" cap="none" baseline="0" dirty="0" smtClean="0">
                <a:solidFill>
                  <a:srgbClr val="000000"/>
                </a:solidFill>
                <a:effectLst/>
                <a:latin typeface="Arial"/>
                <a:ea typeface="Arial"/>
                <a:cs typeface="Arial"/>
                <a:sym typeface="Arial"/>
              </a:rPr>
              <a:t>per person</a:t>
            </a:r>
            <a:r>
              <a:rPr lang="en-US" sz="1800" b="0" i="0" u="none" strike="noStrike" cap="none" baseline="0" dirty="0" smtClean="0">
                <a:solidFill>
                  <a:srgbClr val="000000"/>
                </a:solidFill>
                <a:effectLst/>
                <a:latin typeface="Arial"/>
                <a:ea typeface="Arial"/>
                <a:cs typeface="Arial"/>
                <a:sym typeface="Arial"/>
              </a:rPr>
              <a:t> of unregulated street based opioid</a:t>
            </a:r>
          </a:p>
          <a:p>
            <a:pPr marL="514350" indent="-285750">
              <a:buFontTx/>
              <a:buChar char="-"/>
            </a:pPr>
            <a:r>
              <a:rPr lang="en-US" sz="1800" b="0" i="0" u="none" strike="noStrike" cap="none" baseline="0" dirty="0" smtClean="0">
                <a:solidFill>
                  <a:srgbClr val="000000"/>
                </a:solidFill>
                <a:effectLst/>
                <a:latin typeface="Arial"/>
                <a:ea typeface="Arial"/>
                <a:cs typeface="Arial"/>
                <a:sym typeface="Arial"/>
              </a:rPr>
              <a:t>To put this in perspective, this is 2900 mg of methadone, or 1760mg of hydromorphone, or  164 – 656 </a:t>
            </a:r>
            <a:r>
              <a:rPr lang="en-US" sz="1800" b="0" i="0" u="none" strike="noStrike" cap="none" baseline="0" dirty="0" err="1" smtClean="0">
                <a:solidFill>
                  <a:srgbClr val="000000"/>
                </a:solidFill>
                <a:effectLst/>
                <a:latin typeface="Arial"/>
                <a:ea typeface="Arial"/>
                <a:cs typeface="Arial"/>
                <a:sym typeface="Arial"/>
              </a:rPr>
              <a:t>percocets</a:t>
            </a:r>
            <a:r>
              <a:rPr lang="en-US" sz="1800" b="0" i="0" u="none" strike="noStrike" cap="none" baseline="0" dirty="0" smtClean="0">
                <a:solidFill>
                  <a:srgbClr val="000000"/>
                </a:solidFill>
                <a:effectLst/>
                <a:latin typeface="Arial"/>
                <a:ea typeface="Arial"/>
                <a:cs typeface="Arial"/>
                <a:sym typeface="Arial"/>
              </a:rPr>
              <a:t> </a:t>
            </a:r>
            <a:r>
              <a:rPr lang="en-US" sz="1800" b="1" i="0" u="none" strike="noStrike" cap="none" baseline="0" dirty="0" smtClean="0">
                <a:solidFill>
                  <a:srgbClr val="000000"/>
                </a:solidFill>
                <a:effectLst/>
                <a:latin typeface="Arial"/>
                <a:ea typeface="Arial"/>
                <a:cs typeface="Arial"/>
                <a:sym typeface="Arial"/>
              </a:rPr>
              <a:t>per day, PER PERSON</a:t>
            </a:r>
          </a:p>
          <a:p>
            <a:pPr marL="228600" indent="0">
              <a:buFontTx/>
              <a:buNone/>
            </a:pPr>
            <a:endParaRPr lang="en-US" sz="1800" b="0" i="0" u="none" strike="noStrike" cap="none" baseline="0" dirty="0" smtClean="0">
              <a:solidFill>
                <a:srgbClr val="000000"/>
              </a:solidFill>
              <a:effectLst/>
              <a:latin typeface="Arial"/>
              <a:ea typeface="Arial"/>
              <a:cs typeface="Arial"/>
              <a:sym typeface="Arial"/>
            </a:endParaRPr>
          </a:p>
          <a:p>
            <a:pPr marL="514350" marR="0" lvl="0" indent="-285750" algn="l" defTabSz="914400" rtl="0" eaLnBrk="1" fontAlgn="auto" latinLnBrk="0" hangingPunct="1">
              <a:lnSpc>
                <a:spcPct val="100000"/>
              </a:lnSpc>
              <a:spcBef>
                <a:spcPts val="0"/>
              </a:spcBef>
              <a:spcAft>
                <a:spcPts val="0"/>
              </a:spcAft>
              <a:buClr>
                <a:srgbClr val="000000"/>
              </a:buClr>
              <a:buSzPts val="1400"/>
              <a:buFontTx/>
              <a:buChar char="-"/>
              <a:tabLst/>
              <a:defRPr/>
            </a:pPr>
            <a:r>
              <a:rPr lang="en-US" sz="1800" b="0" i="0" u="none" strike="noStrike" cap="none" dirty="0" smtClean="0">
                <a:solidFill>
                  <a:srgbClr val="000000"/>
                </a:solidFill>
                <a:effectLst/>
                <a:latin typeface="Arial"/>
                <a:ea typeface="Arial"/>
                <a:cs typeface="Arial"/>
                <a:sym typeface="Arial"/>
              </a:rPr>
              <a:t>can we please all pause and have a collective (whisper) “WHAT THE </a:t>
            </a:r>
            <a:r>
              <a:rPr lang="en-US" sz="1800" b="0" i="0" u="none" strike="noStrike" cap="none" dirty="0" smtClean="0">
                <a:solidFill>
                  <a:srgbClr val="000000"/>
                </a:solidFill>
                <a:effectLst/>
                <a:latin typeface="Arial"/>
                <a:ea typeface="Arial"/>
                <a:cs typeface="Arial"/>
                <a:sym typeface="Arial"/>
              </a:rPr>
              <a:t>FUCK” </a:t>
            </a:r>
            <a:r>
              <a:rPr lang="en-US" sz="1800" b="0" i="0" u="none" strike="noStrike" cap="none" dirty="0" smtClean="0">
                <a:solidFill>
                  <a:srgbClr val="000000"/>
                </a:solidFill>
                <a:effectLst/>
                <a:latin typeface="Arial"/>
                <a:ea typeface="Arial"/>
                <a:cs typeface="Arial"/>
                <a:sym typeface="Arial"/>
              </a:rPr>
              <a:t>at these numbers</a:t>
            </a:r>
          </a:p>
          <a:p>
            <a:pPr marL="228600" indent="0">
              <a:buFontTx/>
              <a:buNone/>
            </a:pPr>
            <a:endParaRPr lang="en-US" sz="1800" b="0" i="0" u="none" strike="noStrike" cap="none" baseline="0" dirty="0" smtClean="0">
              <a:solidFill>
                <a:srgbClr val="000000"/>
              </a:solidFill>
              <a:effectLst/>
              <a:latin typeface="Arial"/>
              <a:ea typeface="Arial"/>
              <a:cs typeface="Arial"/>
              <a:sym typeface="Arial"/>
            </a:endParaRPr>
          </a:p>
          <a:p>
            <a:r>
              <a:rPr lang="en-US" b="1" i="1" dirty="0" smtClean="0"/>
              <a:t>-</a:t>
            </a:r>
            <a:r>
              <a:rPr lang="en-US" b="1" i="1" baseline="0" dirty="0" smtClean="0"/>
              <a:t> </a:t>
            </a:r>
            <a:r>
              <a:rPr lang="en-US" b="0" i="0" baseline="0" dirty="0" smtClean="0"/>
              <a:t>we need to figure out how to prevent THIS in Atlantic Canada</a:t>
            </a:r>
            <a:endParaRPr lang="en-CA" b="1" i="1"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7</a:t>
            </a:fld>
            <a:endParaRPr lang="en-US"/>
          </a:p>
        </p:txBody>
      </p:sp>
    </p:spTree>
    <p:extLst>
      <p:ext uri="{BB962C8B-B14F-4D97-AF65-F5344CB8AC3E}">
        <p14:creationId xmlns:p14="http://schemas.microsoft.com/office/powerpoint/2010/main" val="801676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400"/>
              </a:spcBef>
              <a:spcAft>
                <a:spcPts val="0"/>
              </a:spcAft>
              <a:buClr>
                <a:schemeClr val="dk1"/>
              </a:buClr>
              <a:buSzPts val="1100"/>
              <a:buFont typeface="Arial"/>
              <a:buNone/>
            </a:pPr>
            <a:endParaRPr lang="en-US" sz="800" dirty="0" smtClean="0">
              <a:solidFill>
                <a:schemeClr val="dk1"/>
              </a:solidFill>
              <a:latin typeface="Calibri"/>
              <a:ea typeface="Calibri"/>
              <a:cs typeface="Calibri"/>
              <a:sym typeface="Calibri"/>
            </a:endParaRPr>
          </a:p>
          <a:p>
            <a:pPr marL="171450" lvl="0" indent="-171450" algn="l" rtl="0">
              <a:lnSpc>
                <a:spcPct val="115000"/>
              </a:lnSpc>
              <a:spcBef>
                <a:spcPts val="400"/>
              </a:spcBef>
              <a:spcAft>
                <a:spcPts val="0"/>
              </a:spcAft>
              <a:buClr>
                <a:schemeClr val="dk1"/>
              </a:buClr>
              <a:buSzPts val="1100"/>
              <a:buFontTx/>
              <a:buChar char="-"/>
            </a:pPr>
            <a:r>
              <a:rPr lang="en-US" sz="800" dirty="0" smtClean="0">
                <a:solidFill>
                  <a:schemeClr val="dk1"/>
                </a:solidFill>
                <a:latin typeface="Calibri"/>
                <a:ea typeface="Calibri"/>
                <a:cs typeface="Calibri"/>
                <a:sym typeface="Calibri"/>
              </a:rPr>
              <a:t>From 2016 until now in 2022</a:t>
            </a:r>
            <a:r>
              <a:rPr lang="en-US" sz="800" baseline="0" dirty="0" smtClean="0">
                <a:solidFill>
                  <a:schemeClr val="dk1"/>
                </a:solidFill>
                <a:latin typeface="Calibri"/>
                <a:ea typeface="Calibri"/>
                <a:cs typeface="Calibri"/>
                <a:sym typeface="Calibri"/>
              </a:rPr>
              <a:t> the Safer Supply program has grown from </a:t>
            </a:r>
            <a:r>
              <a:rPr lang="en-US" sz="800" baseline="0" dirty="0" smtClean="0">
                <a:solidFill>
                  <a:schemeClr val="dk1"/>
                </a:solidFill>
                <a:latin typeface="Calibri"/>
                <a:ea typeface="Calibri"/>
                <a:cs typeface="Calibri"/>
                <a:sym typeface="Calibri"/>
              </a:rPr>
              <a:t>3 </a:t>
            </a:r>
            <a:r>
              <a:rPr lang="en-US" sz="800" baseline="0" dirty="0" smtClean="0">
                <a:solidFill>
                  <a:schemeClr val="dk1"/>
                </a:solidFill>
                <a:latin typeface="Calibri"/>
                <a:ea typeface="Calibri"/>
                <a:cs typeface="Calibri"/>
                <a:sym typeface="Calibri"/>
              </a:rPr>
              <a:t>patients to over </a:t>
            </a:r>
            <a:r>
              <a:rPr lang="en-US" sz="800" baseline="0" dirty="0" smtClean="0">
                <a:solidFill>
                  <a:schemeClr val="dk1"/>
                </a:solidFill>
                <a:latin typeface="Calibri"/>
                <a:ea typeface="Calibri"/>
                <a:cs typeface="Calibri"/>
                <a:sym typeface="Calibri"/>
              </a:rPr>
              <a:t>300</a:t>
            </a:r>
          </a:p>
          <a:p>
            <a:pPr marL="171450" lvl="0" indent="-171450" algn="l" rtl="0">
              <a:lnSpc>
                <a:spcPct val="115000"/>
              </a:lnSpc>
              <a:spcBef>
                <a:spcPts val="400"/>
              </a:spcBef>
              <a:spcAft>
                <a:spcPts val="0"/>
              </a:spcAft>
              <a:buClr>
                <a:schemeClr val="dk1"/>
              </a:buClr>
              <a:buSzPts val="1100"/>
              <a:buFontTx/>
              <a:buChar char="-"/>
            </a:pPr>
            <a:r>
              <a:rPr lang="en-US" sz="800" baseline="0" dirty="0" smtClean="0">
                <a:solidFill>
                  <a:schemeClr val="dk1"/>
                </a:solidFill>
                <a:latin typeface="Calibri"/>
                <a:ea typeface="Calibri"/>
                <a:cs typeface="Calibri"/>
                <a:sym typeface="Calibri"/>
              </a:rPr>
              <a:t>And the program is about Safer Supply for sure, but it’s also about providing culturally appropriate care to people who use drugs, using a robust team based approach </a:t>
            </a:r>
            <a:endParaRPr lang="en-US" sz="800" baseline="0" dirty="0" smtClean="0">
              <a:solidFill>
                <a:schemeClr val="dk1"/>
              </a:solidFill>
              <a:latin typeface="Calibri"/>
              <a:ea typeface="Calibri"/>
              <a:cs typeface="Calibri"/>
              <a:sym typeface="Calibri"/>
            </a:endParaRPr>
          </a:p>
          <a:p>
            <a:pPr marL="171450" lvl="0" indent="-171450" algn="l" rtl="0">
              <a:lnSpc>
                <a:spcPct val="115000"/>
              </a:lnSpc>
              <a:spcBef>
                <a:spcPts val="400"/>
              </a:spcBef>
              <a:spcAft>
                <a:spcPts val="0"/>
              </a:spcAft>
              <a:buClr>
                <a:schemeClr val="dk1"/>
              </a:buClr>
              <a:buSzPts val="1100"/>
              <a:buFontTx/>
              <a:buChar char="-"/>
            </a:pPr>
            <a:endParaRPr lang="en-US" sz="800" baseline="0" dirty="0" smtClean="0">
              <a:solidFill>
                <a:schemeClr val="dk1"/>
              </a:solidFill>
              <a:latin typeface="Calibri"/>
              <a:ea typeface="Calibri"/>
              <a:cs typeface="Calibri"/>
              <a:sym typeface="Calibri"/>
            </a:endParaRPr>
          </a:p>
          <a:p>
            <a:pPr marL="171450" lvl="0" indent="-171450" algn="l" rtl="0">
              <a:lnSpc>
                <a:spcPct val="115000"/>
              </a:lnSpc>
              <a:spcBef>
                <a:spcPts val="400"/>
              </a:spcBef>
              <a:spcAft>
                <a:spcPts val="0"/>
              </a:spcAft>
              <a:buClr>
                <a:schemeClr val="dk1"/>
              </a:buClr>
              <a:buSzPts val="1100"/>
              <a:buFontTx/>
              <a:buChar char="-"/>
            </a:pPr>
            <a:endParaRPr lang="en-US" sz="8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F72CC470-2B61-9549-B1C1-48F667D9BBED}" type="slidenum">
              <a:rPr lang="en-US" smtClean="0"/>
              <a:t>8</a:t>
            </a:fld>
            <a:endParaRPr lang="en-US"/>
          </a:p>
        </p:txBody>
      </p:sp>
    </p:spTree>
    <p:extLst>
      <p:ext uri="{BB962C8B-B14F-4D97-AF65-F5344CB8AC3E}">
        <p14:creationId xmlns:p14="http://schemas.microsoft.com/office/powerpoint/2010/main" val="181483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evaluation</a:t>
            </a:r>
            <a:r>
              <a:rPr lang="en-US" baseline="0" dirty="0" smtClean="0"/>
              <a:t> was a mixed methods approach, using surveys of patients both on Safer Supply and on the Safer supply wait list, as well as surveys with staff and focus groups with both patients and staff </a:t>
            </a:r>
            <a:endParaRPr lang="en-US" dirty="0"/>
          </a:p>
          <a:p>
            <a:endParaRPr lang="en-US" dirty="0"/>
          </a:p>
          <a:p>
            <a:r>
              <a:rPr lang="en-US" dirty="0"/>
              <a:t>** Address what this evaluation is not meant to do</a:t>
            </a:r>
          </a:p>
        </p:txBody>
      </p:sp>
      <p:sp>
        <p:nvSpPr>
          <p:cNvPr id="4" name="Slide Number Placeholder 3"/>
          <p:cNvSpPr>
            <a:spLocks noGrp="1"/>
          </p:cNvSpPr>
          <p:nvPr>
            <p:ph type="sldNum" sz="quarter" idx="5"/>
          </p:nvPr>
        </p:nvSpPr>
        <p:spPr/>
        <p:txBody>
          <a:bodyPr/>
          <a:lstStyle/>
          <a:p>
            <a:fld id="{F72CC470-2B61-9549-B1C1-48F667D9BBED}" type="slidenum">
              <a:rPr lang="en-US" smtClean="0"/>
              <a:t>9</a:t>
            </a:fld>
            <a:endParaRPr lang="en-US"/>
          </a:p>
        </p:txBody>
      </p:sp>
    </p:spTree>
    <p:extLst>
      <p:ext uri="{BB962C8B-B14F-4D97-AF65-F5344CB8AC3E}">
        <p14:creationId xmlns:p14="http://schemas.microsoft.com/office/powerpoint/2010/main" val="2129803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50856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57985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
        <p:nvSpPr>
          <p:cNvPr id="7" name="Google Shape;28;p3"/>
          <p:cNvSpPr txBox="1">
            <a:spLocks noGrp="1"/>
          </p:cNvSpPr>
          <p:nvPr>
            <p:ph idx="13"/>
          </p:nvPr>
        </p:nvSpPr>
        <p:spPr>
          <a:xfrm>
            <a:off x="634999" y="1608661"/>
            <a:ext cx="109728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609600" y="1600200"/>
            <a:ext cx="109728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30691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1"/>
          <p:cNvSpPr txBox="1"/>
          <p:nvPr/>
        </p:nvSpPr>
        <p:spPr>
          <a:xfrm>
            <a:off x="0" y="0"/>
            <a:ext cx="1422400" cy="6858000"/>
          </a:xfrm>
          <a:prstGeom prst="rect">
            <a:avLst/>
          </a:prstGeom>
          <a:solidFill>
            <a:srgbClr val="009DDA"/>
          </a:solidFill>
          <a:ln w="25400" cap="flat" cmpd="sng">
            <a:solidFill>
              <a:srgbClr val="009DD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 name="Google Shape;12;p1"/>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0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0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0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0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0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0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0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0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body" idx="1"/>
          </p:nvPr>
        </p:nvSpPr>
        <p:spPr>
          <a:xfrm>
            <a:off x="609600" y="1600200"/>
            <a:ext cx="109728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fld id="{00000000-1234-1234-1234-123412341234}" type="slidenum">
              <a:rPr lang="en-US" smtClean="0"/>
              <a:pPr/>
              <a:t>‹#›</a:t>
            </a:fld>
            <a:endParaRPr lang="en-US" sz="1400">
              <a:solidFill>
                <a:srgbClr val="000000"/>
              </a:solidFill>
              <a:latin typeface="Arial"/>
              <a:ea typeface="Arial"/>
              <a:cs typeface="Arial"/>
              <a:sym typeface="Arial"/>
            </a:endParaRPr>
          </a:p>
        </p:txBody>
      </p:sp>
      <p:pic>
        <p:nvPicPr>
          <p:cNvPr id="9" name="Google Shape;10;p1" descr="LIHC SM.jpg"/>
          <p:cNvPicPr preferRelativeResize="0">
            <a:picLocks noChangeAspect="1"/>
          </p:cNvPicPr>
          <p:nvPr userDrawn="1"/>
        </p:nvPicPr>
        <p:blipFill rotWithShape="1">
          <a:blip r:embed="rId3">
            <a:alphaModFix/>
          </a:blip>
          <a:srcRect/>
          <a:stretch/>
        </p:blipFill>
        <p:spPr>
          <a:xfrm>
            <a:off x="9197741" y="5578821"/>
            <a:ext cx="2585086" cy="89916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7"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7" name="Google Shape;27;p3"/>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0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0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0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0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0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0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0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0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dirty="0"/>
          </a:p>
        </p:txBody>
      </p:sp>
      <p:cxnSp>
        <p:nvCxnSpPr>
          <p:cNvPr id="26" name="Google Shape;26;p3"/>
          <p:cNvCxnSpPr/>
          <p:nvPr/>
        </p:nvCxnSpPr>
        <p:spPr>
          <a:xfrm>
            <a:off x="609600" y="1371601"/>
            <a:ext cx="10972800" cy="1587"/>
          </a:xfrm>
          <a:prstGeom prst="straightConnector1">
            <a:avLst/>
          </a:prstGeom>
          <a:noFill/>
          <a:ln w="38100" cap="rnd" cmpd="sng">
            <a:solidFill>
              <a:srgbClr val="009DDA"/>
            </a:solidFill>
            <a:prstDash val="solid"/>
            <a:miter lim="800000"/>
            <a:headEnd type="none" w="med" len="med"/>
            <a:tailEnd type="none" w="med" len="med"/>
          </a:ln>
        </p:spPr>
      </p:cxnSp>
      <p:sp>
        <p:nvSpPr>
          <p:cNvPr id="28" name="Google Shape;28;p3"/>
          <p:cNvSpPr txBox="1">
            <a:spLocks noGrp="1"/>
          </p:cNvSpPr>
          <p:nvPr>
            <p:ph type="body" idx="1"/>
          </p:nvPr>
        </p:nvSpPr>
        <p:spPr>
          <a:xfrm>
            <a:off x="609600" y="1600200"/>
            <a:ext cx="109728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9" name="Google Shape;29;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Google Shape;30;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Google Shape;31;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fld id="{00000000-1234-1234-1234-123412341234}" type="slidenum">
              <a:rPr lang="en-US" smtClean="0"/>
              <a:pPr/>
              <a:t>‹#›</a:t>
            </a:fld>
            <a:endParaRPr lang="en-US" sz="1400">
              <a:solidFill>
                <a:srgbClr val="000000"/>
              </a:solidFill>
              <a:latin typeface="Arial"/>
              <a:ea typeface="Arial"/>
              <a:cs typeface="Arial"/>
              <a:sym typeface="Arial"/>
            </a:endParaRPr>
          </a:p>
        </p:txBody>
      </p:sp>
      <p:pic>
        <p:nvPicPr>
          <p:cNvPr id="10" name="Google Shape;10;p1" descr="LIHC SM.jpg"/>
          <p:cNvPicPr preferRelativeResize="0">
            <a:picLocks noChangeAspect="1"/>
          </p:cNvPicPr>
          <p:nvPr userDrawn="1"/>
        </p:nvPicPr>
        <p:blipFill rotWithShape="1">
          <a:blip r:embed="rId5">
            <a:alphaModFix/>
          </a:blip>
          <a:srcRect/>
          <a:stretch/>
        </p:blipFill>
        <p:spPr>
          <a:xfrm>
            <a:off x="582083" y="5829460"/>
            <a:ext cx="2585086" cy="899160"/>
          </a:xfrm>
          <a:prstGeom prst="rect">
            <a:avLst/>
          </a:prstGeom>
          <a:noFill/>
          <a:ln>
            <a:noFill/>
          </a:ln>
        </p:spPr>
      </p:pic>
      <p:pic>
        <p:nvPicPr>
          <p:cNvPr id="11" name="Google Shape;24;p3" descr="EveryOneMatters.jpg"/>
          <p:cNvPicPr preferRelativeResize="0">
            <a:picLocks noChangeAspect="1"/>
          </p:cNvPicPr>
          <p:nvPr userDrawn="1"/>
        </p:nvPicPr>
        <p:blipFill rotWithShape="1">
          <a:blip r:embed="rId6">
            <a:alphaModFix/>
          </a:blip>
          <a:srcRect/>
          <a:stretch/>
        </p:blipFill>
        <p:spPr>
          <a:xfrm>
            <a:off x="10254085" y="5592254"/>
            <a:ext cx="1447389" cy="116890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49" r:id="rId2"/>
    <p:sldLayoutId id="2147483655" r:id="rId3"/>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9144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1083665" y="4635157"/>
            <a:ext cx="10024670" cy="1323439"/>
          </a:xfrm>
          <a:prstGeom prst="rect">
            <a:avLst/>
          </a:prstGeom>
          <a:noFill/>
        </p:spPr>
        <p:txBody>
          <a:bodyPr wrap="square" rtlCol="0">
            <a:spAutoFit/>
          </a:bodyPr>
          <a:lstStyle/>
          <a:p>
            <a:pPr algn="ctr"/>
            <a:r>
              <a:rPr lang="en-US" sz="4000" b="1" dirty="0">
                <a:solidFill>
                  <a:schemeClr val="bg1"/>
                </a:solidFill>
              </a:rPr>
              <a:t>A</a:t>
            </a:r>
            <a:r>
              <a:rPr lang="en-US" sz="4000" b="1" dirty="0" smtClean="0">
                <a:solidFill>
                  <a:schemeClr val="bg1"/>
                </a:solidFill>
              </a:rPr>
              <a:t>tlantic Regional Safer Supply Meeting</a:t>
            </a:r>
          </a:p>
          <a:p>
            <a:pPr algn="ctr"/>
            <a:r>
              <a:rPr lang="en-US" sz="4000" b="1" dirty="0" smtClean="0">
                <a:solidFill>
                  <a:schemeClr val="bg1"/>
                </a:solidFill>
              </a:rPr>
              <a:t>June 27, 2022</a:t>
            </a:r>
            <a:r>
              <a:rPr lang="en-US" sz="3200" b="1" dirty="0" smtClean="0">
                <a:solidFill>
                  <a:schemeClr val="bg1"/>
                </a:solidFill>
              </a:rPr>
              <a:t> </a:t>
            </a:r>
            <a:endParaRPr lang="en-CA" sz="3200" dirty="0"/>
          </a:p>
        </p:txBody>
      </p:sp>
      <p:sp>
        <p:nvSpPr>
          <p:cNvPr id="20" name="TextBox 19"/>
          <p:cNvSpPr txBox="1"/>
          <p:nvPr/>
        </p:nvSpPr>
        <p:spPr>
          <a:xfrm>
            <a:off x="563880" y="1002892"/>
            <a:ext cx="11064240" cy="3046988"/>
          </a:xfrm>
          <a:prstGeom prst="rect">
            <a:avLst/>
          </a:prstGeom>
          <a:noFill/>
        </p:spPr>
        <p:txBody>
          <a:bodyPr wrap="square" rtlCol="0">
            <a:spAutoFit/>
          </a:bodyPr>
          <a:lstStyle/>
          <a:p>
            <a:pPr algn="ctr"/>
            <a:r>
              <a:rPr lang="en-US" sz="9600" b="1" dirty="0" smtClean="0">
                <a:solidFill>
                  <a:srgbClr val="FF6600"/>
                </a:solidFill>
                <a:latin typeface="Impact" panose="020B0806030902050204" pitchFamily="34" charset="0"/>
              </a:rPr>
              <a:t>NICE PEOPLE</a:t>
            </a:r>
            <a:r>
              <a:rPr lang="en-US" sz="9600" dirty="0">
                <a:solidFill>
                  <a:srgbClr val="FF6600"/>
                </a:solidFill>
                <a:latin typeface="Impact" panose="020B0806030902050204" pitchFamily="34" charset="0"/>
              </a:rPr>
              <a:t> </a:t>
            </a:r>
            <a:r>
              <a:rPr lang="en-US" sz="9600" b="1" dirty="0" smtClean="0">
                <a:solidFill>
                  <a:srgbClr val="FF6600"/>
                </a:solidFill>
                <a:latin typeface="Impact" panose="020B0806030902050204" pitchFamily="34" charset="0"/>
              </a:rPr>
              <a:t>TAKE DRUGS</a:t>
            </a:r>
            <a:endParaRPr lang="en-CA" sz="9600" b="1" dirty="0">
              <a:solidFill>
                <a:srgbClr val="FF6600"/>
              </a:solidFill>
              <a:latin typeface="Impact" panose="020B0806030902050204" pitchFamily="34" charset="0"/>
            </a:endParaRPr>
          </a:p>
        </p:txBody>
      </p:sp>
    </p:spTree>
    <p:extLst>
      <p:ext uri="{BB962C8B-B14F-4D97-AF65-F5344CB8AC3E}">
        <p14:creationId xmlns:p14="http://schemas.microsoft.com/office/powerpoint/2010/main" val="98294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4CAF5-7D43-A247-B0CC-47646DE9AC3C}"/>
              </a:ext>
            </a:extLst>
          </p:cNvPr>
          <p:cNvSpPr>
            <a:spLocks noGrp="1"/>
          </p:cNvSpPr>
          <p:nvPr>
            <p:ph type="title"/>
          </p:nvPr>
        </p:nvSpPr>
        <p:spPr>
          <a:xfrm>
            <a:off x="609600" y="274636"/>
            <a:ext cx="10972800" cy="1188403"/>
          </a:xfrm>
          <a:solidFill>
            <a:schemeClr val="bg1"/>
          </a:solidFill>
        </p:spPr>
        <p:txBody>
          <a:bodyPr/>
          <a:lstStyle/>
          <a:p>
            <a:pPr algn="ctr"/>
            <a:r>
              <a:rPr lang="en-US" dirty="0"/>
              <a:t>SOS program statistics</a:t>
            </a:r>
          </a:p>
        </p:txBody>
      </p:sp>
      <p:pic>
        <p:nvPicPr>
          <p:cNvPr id="9" name="Content Placeholder 8">
            <a:extLst>
              <a:ext uri="{FF2B5EF4-FFF2-40B4-BE49-F238E27FC236}">
                <a16:creationId xmlns:a16="http://schemas.microsoft.com/office/drawing/2014/main" id="{756356DB-02F1-814A-860B-D99C8EF1DC7C}"/>
              </a:ext>
            </a:extLst>
          </p:cNvPr>
          <p:cNvPicPr>
            <a:picLocks noGrp="1" noChangeAspect="1"/>
          </p:cNvPicPr>
          <p:nvPr>
            <p:ph idx="1"/>
          </p:nvPr>
        </p:nvPicPr>
        <p:blipFill>
          <a:blip r:embed="rId3"/>
          <a:stretch>
            <a:fillRect/>
          </a:stretch>
        </p:blipFill>
        <p:spPr>
          <a:xfrm>
            <a:off x="609600" y="1311028"/>
            <a:ext cx="11107783" cy="4253750"/>
          </a:xfrm>
        </p:spPr>
      </p:pic>
    </p:spTree>
    <p:extLst>
      <p:ext uri="{BB962C8B-B14F-4D97-AF65-F5344CB8AC3E}">
        <p14:creationId xmlns:p14="http://schemas.microsoft.com/office/powerpoint/2010/main" val="1259406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37995FD-9A0B-5D41-AE76-89D007C359B1}"/>
              </a:ext>
            </a:extLst>
          </p:cNvPr>
          <p:cNvPicPr>
            <a:picLocks noGrp="1" noChangeAspect="1"/>
          </p:cNvPicPr>
          <p:nvPr>
            <p:ph idx="1"/>
          </p:nvPr>
        </p:nvPicPr>
        <p:blipFill>
          <a:blip r:embed="rId3"/>
          <a:stretch>
            <a:fillRect/>
          </a:stretch>
        </p:blipFill>
        <p:spPr>
          <a:xfrm>
            <a:off x="2495006" y="3677824"/>
            <a:ext cx="8153401" cy="2318004"/>
          </a:xfrm>
        </p:spPr>
      </p:pic>
      <p:sp>
        <p:nvSpPr>
          <p:cNvPr id="2" name="Title 1">
            <a:extLst>
              <a:ext uri="{FF2B5EF4-FFF2-40B4-BE49-F238E27FC236}">
                <a16:creationId xmlns:a16="http://schemas.microsoft.com/office/drawing/2014/main" id="{3F70218F-FE77-A348-A5C7-092C34CE5872}"/>
              </a:ext>
            </a:extLst>
          </p:cNvPr>
          <p:cNvSpPr>
            <a:spLocks noGrp="1"/>
          </p:cNvSpPr>
          <p:nvPr>
            <p:ph type="title"/>
          </p:nvPr>
        </p:nvSpPr>
        <p:spPr/>
        <p:txBody>
          <a:bodyPr/>
          <a:lstStyle/>
          <a:p>
            <a:pPr algn="ctr"/>
            <a:r>
              <a:rPr lang="en-US" dirty="0"/>
              <a:t>SOS program impacts</a:t>
            </a:r>
          </a:p>
        </p:txBody>
      </p:sp>
      <p:pic>
        <p:nvPicPr>
          <p:cNvPr id="6" name="Picture 5">
            <a:extLst>
              <a:ext uri="{FF2B5EF4-FFF2-40B4-BE49-F238E27FC236}">
                <a16:creationId xmlns:a16="http://schemas.microsoft.com/office/drawing/2014/main" id="{64014C0D-01DE-3F4C-ACB1-0F4990D21FB3}"/>
              </a:ext>
            </a:extLst>
          </p:cNvPr>
          <p:cNvPicPr>
            <a:picLocks noChangeAspect="1"/>
          </p:cNvPicPr>
          <p:nvPr/>
        </p:nvPicPr>
        <p:blipFill>
          <a:blip r:embed="rId4"/>
          <a:stretch>
            <a:fillRect/>
          </a:stretch>
        </p:blipFill>
        <p:spPr>
          <a:xfrm>
            <a:off x="1081085" y="1690687"/>
            <a:ext cx="7462023" cy="1987137"/>
          </a:xfrm>
          <a:prstGeom prst="rect">
            <a:avLst/>
          </a:prstGeom>
        </p:spPr>
      </p:pic>
    </p:spTree>
    <p:extLst>
      <p:ext uri="{BB962C8B-B14F-4D97-AF65-F5344CB8AC3E}">
        <p14:creationId xmlns:p14="http://schemas.microsoft.com/office/powerpoint/2010/main" val="3851868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FA41-D737-A842-808D-331B7EDE1AC3}"/>
              </a:ext>
            </a:extLst>
          </p:cNvPr>
          <p:cNvSpPr>
            <a:spLocks noGrp="1"/>
          </p:cNvSpPr>
          <p:nvPr>
            <p:ph type="title"/>
          </p:nvPr>
        </p:nvSpPr>
        <p:spPr/>
        <p:txBody>
          <a:bodyPr/>
          <a:lstStyle/>
          <a:p>
            <a:pPr algn="ctr"/>
            <a:r>
              <a:rPr lang="en-US" dirty="0"/>
              <a:t>Use of unregulated opioids</a:t>
            </a:r>
          </a:p>
        </p:txBody>
      </p:sp>
      <p:pic>
        <p:nvPicPr>
          <p:cNvPr id="9" name="Content Placeholder 8">
            <a:extLst>
              <a:ext uri="{FF2B5EF4-FFF2-40B4-BE49-F238E27FC236}">
                <a16:creationId xmlns:a16="http://schemas.microsoft.com/office/drawing/2014/main" id="{0A8556E0-A3EA-6446-A865-1590B823C684}"/>
              </a:ext>
            </a:extLst>
          </p:cNvPr>
          <p:cNvPicPr>
            <a:picLocks noGrp="1" noChangeAspect="1"/>
          </p:cNvPicPr>
          <p:nvPr>
            <p:ph idx="1"/>
          </p:nvPr>
        </p:nvPicPr>
        <p:blipFill>
          <a:blip r:embed="rId3"/>
          <a:stretch>
            <a:fillRect/>
          </a:stretch>
        </p:blipFill>
        <p:spPr>
          <a:xfrm>
            <a:off x="1435100" y="1690688"/>
            <a:ext cx="9321800" cy="3784600"/>
          </a:xfrm>
        </p:spPr>
      </p:pic>
    </p:spTree>
    <p:extLst>
      <p:ext uri="{BB962C8B-B14F-4D97-AF65-F5344CB8AC3E}">
        <p14:creationId xmlns:p14="http://schemas.microsoft.com/office/powerpoint/2010/main" val="3711315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58DB38F-FC11-A449-A6C9-8F5173A0F2FD}"/>
              </a:ext>
            </a:extLst>
          </p:cNvPr>
          <p:cNvPicPr>
            <a:picLocks noGrp="1" noChangeAspect="1"/>
          </p:cNvPicPr>
          <p:nvPr>
            <p:ph idx="1"/>
          </p:nvPr>
        </p:nvPicPr>
        <p:blipFill>
          <a:blip r:embed="rId3"/>
          <a:stretch>
            <a:fillRect/>
          </a:stretch>
        </p:blipFill>
        <p:spPr>
          <a:xfrm>
            <a:off x="1640115" y="1872344"/>
            <a:ext cx="9377362" cy="1683656"/>
          </a:xfrm>
        </p:spPr>
      </p:pic>
      <p:sp>
        <p:nvSpPr>
          <p:cNvPr id="4" name="Rectangle 3"/>
          <p:cNvSpPr/>
          <p:nvPr/>
        </p:nvSpPr>
        <p:spPr>
          <a:xfrm>
            <a:off x="435429" y="870857"/>
            <a:ext cx="11509828" cy="1161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51578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5493-5028-5743-A4A1-2A26D2044BA2}"/>
              </a:ext>
            </a:extLst>
          </p:cNvPr>
          <p:cNvSpPr>
            <a:spLocks noGrp="1"/>
          </p:cNvSpPr>
          <p:nvPr>
            <p:ph type="title"/>
          </p:nvPr>
        </p:nvSpPr>
        <p:spPr/>
        <p:txBody>
          <a:bodyPr/>
          <a:lstStyle/>
          <a:p>
            <a:r>
              <a:rPr lang="en-US" dirty="0"/>
              <a:t>Overdose</a:t>
            </a:r>
          </a:p>
        </p:txBody>
      </p:sp>
      <p:pic>
        <p:nvPicPr>
          <p:cNvPr id="5" name="Content Placeholder 4">
            <a:extLst>
              <a:ext uri="{FF2B5EF4-FFF2-40B4-BE49-F238E27FC236}">
                <a16:creationId xmlns:a16="http://schemas.microsoft.com/office/drawing/2014/main" id="{7CDCC0A3-C87E-F04F-9704-1D65B3B47644}"/>
              </a:ext>
            </a:extLst>
          </p:cNvPr>
          <p:cNvPicPr>
            <a:picLocks noGrp="1" noChangeAspect="1"/>
          </p:cNvPicPr>
          <p:nvPr>
            <p:ph idx="1"/>
          </p:nvPr>
        </p:nvPicPr>
        <p:blipFill>
          <a:blip r:embed="rId3"/>
          <a:stretch>
            <a:fillRect/>
          </a:stretch>
        </p:blipFill>
        <p:spPr>
          <a:xfrm>
            <a:off x="693080" y="1585913"/>
            <a:ext cx="10680192" cy="3643312"/>
          </a:xfrm>
        </p:spPr>
      </p:pic>
    </p:spTree>
    <p:extLst>
      <p:ext uri="{BB962C8B-B14F-4D97-AF65-F5344CB8AC3E}">
        <p14:creationId xmlns:p14="http://schemas.microsoft.com/office/powerpoint/2010/main" val="194478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2BA44-A7E2-734A-9817-31177AA2950C}"/>
              </a:ext>
            </a:extLst>
          </p:cNvPr>
          <p:cNvSpPr>
            <a:spLocks noGrp="1"/>
          </p:cNvSpPr>
          <p:nvPr>
            <p:ph type="title"/>
          </p:nvPr>
        </p:nvSpPr>
        <p:spPr/>
        <p:txBody>
          <a:bodyPr/>
          <a:lstStyle/>
          <a:p>
            <a:r>
              <a:rPr lang="en-US" dirty="0"/>
              <a:t>Homelessness and food insecurity</a:t>
            </a:r>
          </a:p>
        </p:txBody>
      </p:sp>
      <p:pic>
        <p:nvPicPr>
          <p:cNvPr id="5" name="Content Placeholder 4">
            <a:extLst>
              <a:ext uri="{FF2B5EF4-FFF2-40B4-BE49-F238E27FC236}">
                <a16:creationId xmlns:a16="http://schemas.microsoft.com/office/drawing/2014/main" id="{F7A13D46-5359-794C-9BEB-AC07B8565FE5}"/>
              </a:ext>
            </a:extLst>
          </p:cNvPr>
          <p:cNvPicPr>
            <a:picLocks noGrp="1" noChangeAspect="1"/>
          </p:cNvPicPr>
          <p:nvPr>
            <p:ph idx="1"/>
          </p:nvPr>
        </p:nvPicPr>
        <p:blipFill>
          <a:blip r:embed="rId3"/>
          <a:stretch>
            <a:fillRect/>
          </a:stretch>
        </p:blipFill>
        <p:spPr>
          <a:xfrm>
            <a:off x="682272" y="1690688"/>
            <a:ext cx="10671528" cy="3571875"/>
          </a:xfrm>
        </p:spPr>
      </p:pic>
    </p:spTree>
    <p:extLst>
      <p:ext uri="{BB962C8B-B14F-4D97-AF65-F5344CB8AC3E}">
        <p14:creationId xmlns:p14="http://schemas.microsoft.com/office/powerpoint/2010/main" val="3815089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6ECFB-6762-F843-926B-5D96B9E331A8}"/>
              </a:ext>
            </a:extLst>
          </p:cNvPr>
          <p:cNvSpPr>
            <a:spLocks noGrp="1"/>
          </p:cNvSpPr>
          <p:nvPr>
            <p:ph type="title"/>
          </p:nvPr>
        </p:nvSpPr>
        <p:spPr/>
        <p:txBody>
          <a:bodyPr/>
          <a:lstStyle/>
          <a:p>
            <a:r>
              <a:rPr lang="en-US" dirty="0"/>
              <a:t>Physical Health</a:t>
            </a:r>
          </a:p>
        </p:txBody>
      </p:sp>
      <p:pic>
        <p:nvPicPr>
          <p:cNvPr id="5" name="Content Placeholder 4">
            <a:extLst>
              <a:ext uri="{FF2B5EF4-FFF2-40B4-BE49-F238E27FC236}">
                <a16:creationId xmlns:a16="http://schemas.microsoft.com/office/drawing/2014/main" id="{11712CFF-34DC-654E-8DD3-4EC5B0594C5F}"/>
              </a:ext>
            </a:extLst>
          </p:cNvPr>
          <p:cNvPicPr>
            <a:picLocks noGrp="1" noChangeAspect="1"/>
          </p:cNvPicPr>
          <p:nvPr>
            <p:ph idx="1"/>
          </p:nvPr>
        </p:nvPicPr>
        <p:blipFill>
          <a:blip r:embed="rId3"/>
          <a:stretch>
            <a:fillRect/>
          </a:stretch>
        </p:blipFill>
        <p:spPr>
          <a:xfrm>
            <a:off x="509522" y="1737320"/>
            <a:ext cx="11172956" cy="3383360"/>
          </a:xfrm>
        </p:spPr>
      </p:pic>
    </p:spTree>
    <p:extLst>
      <p:ext uri="{BB962C8B-B14F-4D97-AF65-F5344CB8AC3E}">
        <p14:creationId xmlns:p14="http://schemas.microsoft.com/office/powerpoint/2010/main" val="3582842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3B05-130A-8346-BAA8-B65098B20E49}"/>
              </a:ext>
            </a:extLst>
          </p:cNvPr>
          <p:cNvSpPr>
            <a:spLocks noGrp="1"/>
          </p:cNvSpPr>
          <p:nvPr>
            <p:ph type="title"/>
          </p:nvPr>
        </p:nvSpPr>
        <p:spPr/>
        <p:txBody>
          <a:bodyPr/>
          <a:lstStyle/>
          <a:p>
            <a:r>
              <a:rPr lang="en-US" dirty="0"/>
              <a:t>Mental Health</a:t>
            </a:r>
          </a:p>
        </p:txBody>
      </p:sp>
      <p:pic>
        <p:nvPicPr>
          <p:cNvPr id="4" name="Picture 3">
            <a:extLst>
              <a:ext uri="{FF2B5EF4-FFF2-40B4-BE49-F238E27FC236}">
                <a16:creationId xmlns:a16="http://schemas.microsoft.com/office/drawing/2014/main" id="{8B73310A-D863-AC44-8FF8-B2417C56AF79}"/>
              </a:ext>
            </a:extLst>
          </p:cNvPr>
          <p:cNvPicPr>
            <a:picLocks noChangeAspect="1"/>
          </p:cNvPicPr>
          <p:nvPr/>
        </p:nvPicPr>
        <p:blipFill>
          <a:blip r:embed="rId3"/>
          <a:stretch>
            <a:fillRect/>
          </a:stretch>
        </p:blipFill>
        <p:spPr>
          <a:xfrm>
            <a:off x="482114" y="1647825"/>
            <a:ext cx="11227772" cy="3481237"/>
          </a:xfrm>
          <a:prstGeom prst="rect">
            <a:avLst/>
          </a:prstGeom>
        </p:spPr>
      </p:pic>
    </p:spTree>
    <p:extLst>
      <p:ext uri="{BB962C8B-B14F-4D97-AF65-F5344CB8AC3E}">
        <p14:creationId xmlns:p14="http://schemas.microsoft.com/office/powerpoint/2010/main" val="3575134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3CA97-C8B5-B24D-B7E4-8C84F3A3AFE7}"/>
              </a:ext>
            </a:extLst>
          </p:cNvPr>
          <p:cNvSpPr>
            <a:spLocks noGrp="1"/>
          </p:cNvSpPr>
          <p:nvPr>
            <p:ph type="title"/>
          </p:nvPr>
        </p:nvSpPr>
        <p:spPr/>
        <p:txBody>
          <a:bodyPr/>
          <a:lstStyle/>
          <a:p>
            <a:r>
              <a:rPr lang="en-US" dirty="0"/>
              <a:t>Health Services Use</a:t>
            </a:r>
          </a:p>
        </p:txBody>
      </p:sp>
      <p:pic>
        <p:nvPicPr>
          <p:cNvPr id="5" name="Content Placeholder 4">
            <a:extLst>
              <a:ext uri="{FF2B5EF4-FFF2-40B4-BE49-F238E27FC236}">
                <a16:creationId xmlns:a16="http://schemas.microsoft.com/office/drawing/2014/main" id="{1DB37CDB-C0AF-AD4D-9842-E058EC977829}"/>
              </a:ext>
            </a:extLst>
          </p:cNvPr>
          <p:cNvPicPr>
            <a:picLocks noGrp="1" noChangeAspect="1"/>
          </p:cNvPicPr>
          <p:nvPr>
            <p:ph idx="1"/>
          </p:nvPr>
        </p:nvPicPr>
        <p:blipFill>
          <a:blip r:embed="rId3"/>
          <a:stretch>
            <a:fillRect/>
          </a:stretch>
        </p:blipFill>
        <p:spPr>
          <a:xfrm>
            <a:off x="524631" y="1690688"/>
            <a:ext cx="11142738" cy="3734739"/>
          </a:xfrm>
        </p:spPr>
      </p:pic>
    </p:spTree>
    <p:extLst>
      <p:ext uri="{BB962C8B-B14F-4D97-AF65-F5344CB8AC3E}">
        <p14:creationId xmlns:p14="http://schemas.microsoft.com/office/powerpoint/2010/main" val="1448356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0F969-BCB8-3E48-9571-4A59855CC535}"/>
              </a:ext>
            </a:extLst>
          </p:cNvPr>
          <p:cNvSpPr>
            <a:spLocks noGrp="1"/>
          </p:cNvSpPr>
          <p:nvPr>
            <p:ph type="title"/>
          </p:nvPr>
        </p:nvSpPr>
        <p:spPr/>
        <p:txBody>
          <a:bodyPr/>
          <a:lstStyle/>
          <a:p>
            <a:r>
              <a:rPr lang="en-US" dirty="0"/>
              <a:t>Impact of wrap-around care</a:t>
            </a:r>
          </a:p>
        </p:txBody>
      </p:sp>
      <p:pic>
        <p:nvPicPr>
          <p:cNvPr id="5" name="Content Placeholder 4">
            <a:extLst>
              <a:ext uri="{FF2B5EF4-FFF2-40B4-BE49-F238E27FC236}">
                <a16:creationId xmlns:a16="http://schemas.microsoft.com/office/drawing/2014/main" id="{25170476-7E40-FE47-B8F3-3F6AB3236CC7}"/>
              </a:ext>
            </a:extLst>
          </p:cNvPr>
          <p:cNvPicPr>
            <a:picLocks noGrp="1" noChangeAspect="1"/>
          </p:cNvPicPr>
          <p:nvPr>
            <p:ph idx="1"/>
          </p:nvPr>
        </p:nvPicPr>
        <p:blipFill>
          <a:blip r:embed="rId3"/>
          <a:stretch>
            <a:fillRect/>
          </a:stretch>
        </p:blipFill>
        <p:spPr>
          <a:xfrm>
            <a:off x="2443163" y="1924203"/>
            <a:ext cx="7486650" cy="3551618"/>
          </a:xfrm>
        </p:spPr>
      </p:pic>
    </p:spTree>
    <p:extLst>
      <p:ext uri="{BB962C8B-B14F-4D97-AF65-F5344CB8AC3E}">
        <p14:creationId xmlns:p14="http://schemas.microsoft.com/office/powerpoint/2010/main" val="3448941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4875" y="0"/>
            <a:ext cx="13092546" cy="1143000"/>
          </a:xfrm>
        </p:spPr>
        <p:txBody>
          <a:bodyPr/>
          <a:lstStyle/>
          <a:p>
            <a:pPr algn="ctr" eaLnBrk="1" hangingPunct="1"/>
            <a:r>
              <a:rPr lang="en-US" altLang="en-US" sz="3600" dirty="0">
                <a:latin typeface="Arial" panose="020B0604020202020204" pitchFamily="34" charset="0"/>
                <a:cs typeface="Arial" panose="020B0604020202020204" pitchFamily="34" charset="0"/>
              </a:rPr>
              <a:t/>
            </a:r>
            <a:br>
              <a:rPr lang="en-US" altLang="en-US" sz="3600" dirty="0">
                <a:latin typeface="Arial" panose="020B0604020202020204" pitchFamily="34" charset="0"/>
                <a:cs typeface="Arial" panose="020B0604020202020204" pitchFamily="34" charset="0"/>
              </a:rPr>
            </a:br>
            <a:r>
              <a:rPr lang="en-US" altLang="en-US" b="1" dirty="0">
                <a:latin typeface="Arial" panose="020B0604020202020204" pitchFamily="34" charset="0"/>
                <a:cs typeface="Arial" panose="020B0604020202020204" pitchFamily="34" charset="0"/>
              </a:rPr>
              <a:t>The Largest Public Health Crisis of a Generation </a:t>
            </a:r>
            <a:endParaRPr lang="en-CA" altLang="en-US" b="1" dirty="0">
              <a:latin typeface="Arial" panose="020B0604020202020204" pitchFamily="34" charset="0"/>
              <a:cs typeface="Arial" panose="020B0604020202020204" pitchFamily="34" charset="0"/>
            </a:endParaRPr>
          </a:p>
        </p:txBody>
      </p:sp>
      <p:pic>
        <p:nvPicPr>
          <p:cNvPr id="7" name="Picture 2" descr="Images search results for &quot;capud&quot;"/>
          <p:cNvPicPr>
            <a:picLocks noGrp="1" noChangeAspect="1" noChangeArrowheads="1"/>
          </p:cNvPicPr>
          <p:nvPr>
            <p:ph idx="13"/>
          </p:nvPr>
        </p:nvPicPr>
        <p:blipFill>
          <a:blip r:embed="rId3">
            <a:extLst>
              <a:ext uri="{28A0092B-C50C-407E-A947-70E740481C1C}">
                <a14:useLocalDpi xmlns:a14="http://schemas.microsoft.com/office/drawing/2010/main" val="0"/>
              </a:ext>
            </a:extLst>
          </a:blip>
          <a:srcRect/>
          <a:stretch>
            <a:fillRect/>
          </a:stretch>
        </p:blipFill>
        <p:spPr>
          <a:xfrm>
            <a:off x="634999" y="1695244"/>
            <a:ext cx="10972799" cy="3791156"/>
          </a:xfrm>
        </p:spPr>
      </p:pic>
    </p:spTree>
    <p:extLst>
      <p:ext uri="{BB962C8B-B14F-4D97-AF65-F5344CB8AC3E}">
        <p14:creationId xmlns:p14="http://schemas.microsoft.com/office/powerpoint/2010/main" val="39484340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B8324-A396-9C4C-B2AD-E779D883163B}"/>
              </a:ext>
            </a:extLst>
          </p:cNvPr>
          <p:cNvSpPr>
            <a:spLocks noGrp="1"/>
          </p:cNvSpPr>
          <p:nvPr>
            <p:ph type="title"/>
          </p:nvPr>
        </p:nvSpPr>
        <p:spPr/>
        <p:txBody>
          <a:bodyPr/>
          <a:lstStyle/>
          <a:p>
            <a:r>
              <a:rPr lang="en-US" dirty="0"/>
              <a:t>Involvement in criminal activities</a:t>
            </a:r>
          </a:p>
        </p:txBody>
      </p:sp>
      <p:pic>
        <p:nvPicPr>
          <p:cNvPr id="5" name="Content Placeholder 4">
            <a:extLst>
              <a:ext uri="{FF2B5EF4-FFF2-40B4-BE49-F238E27FC236}">
                <a16:creationId xmlns:a16="http://schemas.microsoft.com/office/drawing/2014/main" id="{136E1661-DD54-8642-9B2C-B6F7D3B33368}"/>
              </a:ext>
            </a:extLst>
          </p:cNvPr>
          <p:cNvPicPr>
            <a:picLocks noGrp="1" noChangeAspect="1"/>
          </p:cNvPicPr>
          <p:nvPr>
            <p:ph idx="1"/>
          </p:nvPr>
        </p:nvPicPr>
        <p:blipFill>
          <a:blip r:embed="rId3"/>
          <a:stretch>
            <a:fillRect/>
          </a:stretch>
        </p:blipFill>
        <p:spPr>
          <a:xfrm>
            <a:off x="912019" y="1489353"/>
            <a:ext cx="10367962" cy="4080388"/>
          </a:xfrm>
        </p:spPr>
      </p:pic>
    </p:spTree>
    <p:extLst>
      <p:ext uri="{BB962C8B-B14F-4D97-AF65-F5344CB8AC3E}">
        <p14:creationId xmlns:p14="http://schemas.microsoft.com/office/powerpoint/2010/main" val="1176005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D7CFD-0AC7-DA49-9904-CB841C83C88E}"/>
              </a:ext>
            </a:extLst>
          </p:cNvPr>
          <p:cNvSpPr>
            <a:spLocks noGrp="1"/>
          </p:cNvSpPr>
          <p:nvPr>
            <p:ph type="title"/>
          </p:nvPr>
        </p:nvSpPr>
        <p:spPr/>
        <p:txBody>
          <a:bodyPr/>
          <a:lstStyle/>
          <a:p>
            <a:r>
              <a:rPr lang="en-US" dirty="0"/>
              <a:t>Decreased involvement in criminal activities</a:t>
            </a:r>
          </a:p>
        </p:txBody>
      </p:sp>
      <p:pic>
        <p:nvPicPr>
          <p:cNvPr id="5" name="Content Placeholder 4">
            <a:extLst>
              <a:ext uri="{FF2B5EF4-FFF2-40B4-BE49-F238E27FC236}">
                <a16:creationId xmlns:a16="http://schemas.microsoft.com/office/drawing/2014/main" id="{8EC7C503-5C28-7046-AA28-148F41BD0B72}"/>
              </a:ext>
            </a:extLst>
          </p:cNvPr>
          <p:cNvPicPr>
            <a:picLocks noGrp="1" noChangeAspect="1"/>
          </p:cNvPicPr>
          <p:nvPr>
            <p:ph idx="1"/>
          </p:nvPr>
        </p:nvPicPr>
        <p:blipFill>
          <a:blip r:embed="rId3"/>
          <a:stretch>
            <a:fillRect/>
          </a:stretch>
        </p:blipFill>
        <p:spPr>
          <a:xfrm>
            <a:off x="2014537" y="1836020"/>
            <a:ext cx="8201026" cy="3577043"/>
          </a:xfrm>
        </p:spPr>
      </p:pic>
    </p:spTree>
    <p:extLst>
      <p:ext uri="{BB962C8B-B14F-4D97-AF65-F5344CB8AC3E}">
        <p14:creationId xmlns:p14="http://schemas.microsoft.com/office/powerpoint/2010/main" val="1088168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E190-7FF0-6341-9705-7BF342500762}"/>
              </a:ext>
            </a:extLst>
          </p:cNvPr>
          <p:cNvSpPr>
            <a:spLocks noGrp="1"/>
          </p:cNvSpPr>
          <p:nvPr>
            <p:ph type="title"/>
          </p:nvPr>
        </p:nvSpPr>
        <p:spPr/>
        <p:txBody>
          <a:bodyPr/>
          <a:lstStyle/>
          <a:p>
            <a:r>
              <a:rPr lang="en-US" dirty="0"/>
              <a:t>Involvement in </a:t>
            </a:r>
            <a:r>
              <a:rPr lang="en-US" dirty="0" smtClean="0"/>
              <a:t>survival sex </a:t>
            </a:r>
            <a:r>
              <a:rPr lang="en-US" dirty="0"/>
              <a:t>work</a:t>
            </a:r>
          </a:p>
        </p:txBody>
      </p:sp>
      <p:pic>
        <p:nvPicPr>
          <p:cNvPr id="5" name="Content Placeholder 4">
            <a:extLst>
              <a:ext uri="{FF2B5EF4-FFF2-40B4-BE49-F238E27FC236}">
                <a16:creationId xmlns:a16="http://schemas.microsoft.com/office/drawing/2014/main" id="{4685413C-75F3-5746-B09D-A70E902C2FF8}"/>
              </a:ext>
            </a:extLst>
          </p:cNvPr>
          <p:cNvPicPr>
            <a:picLocks noGrp="1" noChangeAspect="1"/>
          </p:cNvPicPr>
          <p:nvPr>
            <p:ph idx="1"/>
          </p:nvPr>
        </p:nvPicPr>
        <p:blipFill>
          <a:blip r:embed="rId3"/>
          <a:stretch>
            <a:fillRect/>
          </a:stretch>
        </p:blipFill>
        <p:spPr>
          <a:xfrm>
            <a:off x="1498600" y="1690688"/>
            <a:ext cx="9194800" cy="3568700"/>
          </a:xfrm>
        </p:spPr>
      </p:pic>
    </p:spTree>
    <p:extLst>
      <p:ext uri="{BB962C8B-B14F-4D97-AF65-F5344CB8AC3E}">
        <p14:creationId xmlns:p14="http://schemas.microsoft.com/office/powerpoint/2010/main" val="2893399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F16C6-17C3-5345-91AD-BCCCFB3C6A65}"/>
              </a:ext>
            </a:extLst>
          </p:cNvPr>
          <p:cNvSpPr>
            <a:spLocks noGrp="1"/>
          </p:cNvSpPr>
          <p:nvPr>
            <p:ph type="title"/>
          </p:nvPr>
        </p:nvSpPr>
        <p:spPr/>
        <p:txBody>
          <a:bodyPr/>
          <a:lstStyle/>
          <a:p>
            <a:r>
              <a:rPr lang="en-US" dirty="0"/>
              <a:t>Decreased involvement in sex work</a:t>
            </a:r>
          </a:p>
        </p:txBody>
      </p:sp>
      <p:pic>
        <p:nvPicPr>
          <p:cNvPr id="5" name="Content Placeholder 4">
            <a:extLst>
              <a:ext uri="{FF2B5EF4-FFF2-40B4-BE49-F238E27FC236}">
                <a16:creationId xmlns:a16="http://schemas.microsoft.com/office/drawing/2014/main" id="{F12F13B6-F703-AD48-BE3E-B1B77B41DFEE}"/>
              </a:ext>
            </a:extLst>
          </p:cNvPr>
          <p:cNvPicPr>
            <a:picLocks noGrp="1" noChangeAspect="1"/>
          </p:cNvPicPr>
          <p:nvPr>
            <p:ph idx="1"/>
          </p:nvPr>
        </p:nvPicPr>
        <p:blipFill>
          <a:blip r:embed="rId3"/>
          <a:stretch>
            <a:fillRect/>
          </a:stretch>
        </p:blipFill>
        <p:spPr>
          <a:xfrm>
            <a:off x="1123405" y="2143125"/>
            <a:ext cx="10071463" cy="3251835"/>
          </a:xfrm>
        </p:spPr>
      </p:pic>
    </p:spTree>
    <p:extLst>
      <p:ext uri="{BB962C8B-B14F-4D97-AF65-F5344CB8AC3E}">
        <p14:creationId xmlns:p14="http://schemas.microsoft.com/office/powerpoint/2010/main" val="1636639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3"/>
          </p:nvPr>
        </p:nvSpPr>
        <p:spPr>
          <a:xfrm>
            <a:off x="634999" y="245326"/>
            <a:ext cx="10972800" cy="5309433"/>
          </a:xfrm>
          <a:solidFill>
            <a:schemeClr val="bg1"/>
          </a:solidFill>
        </p:spPr>
        <p:txBody>
          <a:bodyPr>
            <a:normAutofit fontScale="85000" lnSpcReduction="10000"/>
          </a:bodyPr>
          <a:lstStyle/>
          <a:p>
            <a:pPr marL="0" indent="0">
              <a:buNone/>
            </a:pPr>
            <a:endParaRPr lang="en-US" dirty="0"/>
          </a:p>
          <a:p>
            <a:pPr marL="0" indent="0" algn="ctr">
              <a:lnSpc>
                <a:spcPct val="150000"/>
              </a:lnSpc>
              <a:buNone/>
            </a:pPr>
            <a:r>
              <a:rPr lang="en-US" sz="3600" b="1" i="1" dirty="0"/>
              <a:t>“What if, instead of talking about hard to reach patients, we flip that around and talk about hard to reach doctors?</a:t>
            </a:r>
          </a:p>
          <a:p>
            <a:pPr marL="0" indent="0" algn="ctr">
              <a:lnSpc>
                <a:spcPct val="150000"/>
              </a:lnSpc>
              <a:buNone/>
            </a:pPr>
            <a:r>
              <a:rPr lang="en-US" sz="3600" b="1" i="1" dirty="0"/>
              <a:t>Or hard to reach services?</a:t>
            </a:r>
          </a:p>
          <a:p>
            <a:pPr marL="0" indent="0" algn="ctr">
              <a:lnSpc>
                <a:spcPct val="150000"/>
              </a:lnSpc>
              <a:buNone/>
            </a:pPr>
            <a:r>
              <a:rPr lang="en-US" sz="3600" b="1" i="1" dirty="0"/>
              <a:t>Or services with dumb barriers or restrictions on access? </a:t>
            </a:r>
          </a:p>
          <a:p>
            <a:pPr marL="0" indent="0" algn="ctr">
              <a:lnSpc>
                <a:spcPct val="150000"/>
              </a:lnSpc>
              <a:buNone/>
            </a:pPr>
            <a:r>
              <a:rPr lang="en-US" sz="3600" b="1" i="1" dirty="0"/>
              <a:t>Or a system with shitty attitudes?”</a:t>
            </a:r>
          </a:p>
          <a:p>
            <a:pPr marL="0" indent="0" algn="ctr">
              <a:buNone/>
            </a:pPr>
            <a:endParaRPr lang="en-CA" sz="3600" b="1" i="1" dirty="0"/>
          </a:p>
        </p:txBody>
      </p:sp>
    </p:spTree>
    <p:extLst>
      <p:ext uri="{BB962C8B-B14F-4D97-AF65-F5344CB8AC3E}">
        <p14:creationId xmlns:p14="http://schemas.microsoft.com/office/powerpoint/2010/main" val="956249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1"/>
            <a:ext cx="12192000" cy="6797039"/>
          </a:xfrm>
          <a:prstGeom prst="rect">
            <a:avLst/>
          </a:prstGeom>
        </p:spPr>
      </p:pic>
      <p:sp>
        <p:nvSpPr>
          <p:cNvPr id="2" name="Title 1"/>
          <p:cNvSpPr>
            <a:spLocks noGrp="1"/>
          </p:cNvSpPr>
          <p:nvPr>
            <p:ph type="title"/>
          </p:nvPr>
        </p:nvSpPr>
        <p:spPr>
          <a:xfrm>
            <a:off x="457200" y="1036320"/>
            <a:ext cx="10972800" cy="1143000"/>
          </a:xfrm>
        </p:spPr>
        <p:txBody>
          <a:bodyPr/>
          <a:lstStyle/>
          <a:p>
            <a:r>
              <a:rPr lang="en-US" sz="6000" dirty="0" smtClean="0">
                <a:solidFill>
                  <a:srgbClr val="FF0066"/>
                </a:solidFill>
              </a:rPr>
              <a:t>WHAT DO WE NEED</a:t>
            </a:r>
            <a:endParaRPr lang="en-CA" sz="6000" dirty="0">
              <a:solidFill>
                <a:srgbClr val="FF0066"/>
              </a:solidFill>
            </a:endParaRPr>
          </a:p>
        </p:txBody>
      </p:sp>
    </p:spTree>
    <p:extLst>
      <p:ext uri="{BB962C8B-B14F-4D97-AF65-F5344CB8AC3E}">
        <p14:creationId xmlns:p14="http://schemas.microsoft.com/office/powerpoint/2010/main" val="2183847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30789" y="249382"/>
            <a:ext cx="11284119" cy="5340927"/>
          </a:xfrm>
          <a:prstGeom prst="rect">
            <a:avLst/>
          </a:prstGeom>
        </p:spPr>
      </p:pic>
      <p:sp>
        <p:nvSpPr>
          <p:cNvPr id="5" name="Oval 4"/>
          <p:cNvSpPr/>
          <p:nvPr/>
        </p:nvSpPr>
        <p:spPr>
          <a:xfrm>
            <a:off x="207818" y="249382"/>
            <a:ext cx="5375564" cy="1219200"/>
          </a:xfrm>
          <a:prstGeom prst="ellipse">
            <a:avLst/>
          </a:prstGeom>
          <a:noFill/>
          <a:ln w="5715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1" y="1828801"/>
            <a:ext cx="6021659" cy="4003963"/>
          </a:xfrm>
          <a:prstGeom prst="ellipse">
            <a:avLst/>
          </a:prstGeom>
          <a:noFill/>
          <a:ln w="5715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2473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3"/>
          </p:nvPr>
        </p:nvPicPr>
        <p:blipFill>
          <a:blip r:embed="rId3"/>
          <a:stretch>
            <a:fillRect/>
          </a:stretch>
        </p:blipFill>
        <p:spPr>
          <a:xfrm>
            <a:off x="269240" y="108973"/>
            <a:ext cx="11389360" cy="1560171"/>
          </a:xfrm>
          <a:prstGeom prst="rect">
            <a:avLst/>
          </a:prstGeom>
        </p:spPr>
      </p:pic>
      <p:pic>
        <p:nvPicPr>
          <p:cNvPr id="6" name="Picture 5"/>
          <p:cNvPicPr>
            <a:picLocks noChangeAspect="1"/>
          </p:cNvPicPr>
          <p:nvPr/>
        </p:nvPicPr>
        <p:blipFill>
          <a:blip r:embed="rId4"/>
          <a:stretch>
            <a:fillRect/>
          </a:stretch>
        </p:blipFill>
        <p:spPr>
          <a:xfrm>
            <a:off x="0" y="1886857"/>
            <a:ext cx="12192000" cy="4971143"/>
          </a:xfrm>
          <a:prstGeom prst="rect">
            <a:avLst/>
          </a:prstGeom>
        </p:spPr>
      </p:pic>
      <p:sp>
        <p:nvSpPr>
          <p:cNvPr id="7" name="TextBox 6"/>
          <p:cNvSpPr txBox="1"/>
          <p:nvPr/>
        </p:nvSpPr>
        <p:spPr>
          <a:xfrm>
            <a:off x="5963920" y="2191656"/>
            <a:ext cx="2641601" cy="707886"/>
          </a:xfrm>
          <a:prstGeom prst="rect">
            <a:avLst/>
          </a:prstGeom>
          <a:noFill/>
          <a:ln w="38100">
            <a:solidFill>
              <a:srgbClr val="FF0000"/>
            </a:solidFill>
          </a:ln>
        </p:spPr>
        <p:txBody>
          <a:bodyPr wrap="square" rtlCol="0">
            <a:spAutoFit/>
          </a:bodyPr>
          <a:lstStyle/>
          <a:p>
            <a:pPr algn="ctr"/>
            <a:r>
              <a:rPr lang="en-US" sz="2000" dirty="0" smtClean="0"/>
              <a:t>Skin and Soft Tissue 147% </a:t>
            </a:r>
            <a:endParaRPr lang="en-CA" sz="2000" dirty="0"/>
          </a:p>
        </p:txBody>
      </p:sp>
      <p:sp>
        <p:nvSpPr>
          <p:cNvPr id="9" name="TextBox 8"/>
          <p:cNvSpPr txBox="1"/>
          <p:nvPr/>
        </p:nvSpPr>
        <p:spPr>
          <a:xfrm>
            <a:off x="4846863" y="5003001"/>
            <a:ext cx="3412672" cy="400110"/>
          </a:xfrm>
          <a:prstGeom prst="rect">
            <a:avLst/>
          </a:prstGeom>
          <a:noFill/>
          <a:ln w="38100">
            <a:solidFill>
              <a:srgbClr val="FF0000"/>
            </a:solidFill>
          </a:ln>
        </p:spPr>
        <p:txBody>
          <a:bodyPr wrap="square" rtlCol="0">
            <a:spAutoFit/>
          </a:bodyPr>
          <a:lstStyle/>
          <a:p>
            <a:pPr algn="ctr"/>
            <a:r>
              <a:rPr lang="en-US" sz="2000" dirty="0" smtClean="0"/>
              <a:t>Infective endocarditis 167%</a:t>
            </a:r>
            <a:endParaRPr lang="en-CA" sz="2000" dirty="0"/>
          </a:p>
        </p:txBody>
      </p:sp>
      <p:sp>
        <p:nvSpPr>
          <p:cNvPr id="11" name="TextBox 10"/>
          <p:cNvSpPr txBox="1"/>
          <p:nvPr/>
        </p:nvSpPr>
        <p:spPr>
          <a:xfrm>
            <a:off x="8831942" y="5665856"/>
            <a:ext cx="2826658" cy="400110"/>
          </a:xfrm>
          <a:prstGeom prst="rect">
            <a:avLst/>
          </a:prstGeom>
          <a:noFill/>
          <a:ln w="38100">
            <a:solidFill>
              <a:srgbClr val="FF0000"/>
            </a:solidFill>
          </a:ln>
        </p:spPr>
        <p:txBody>
          <a:bodyPr wrap="square" rtlCol="0">
            <a:spAutoFit/>
          </a:bodyPr>
          <a:lstStyle/>
          <a:p>
            <a:pPr algn="ctr"/>
            <a:r>
              <a:rPr lang="en-US" sz="2000" dirty="0" smtClean="0"/>
              <a:t>Spinal Infections 394%</a:t>
            </a:r>
            <a:endParaRPr lang="en-CA" sz="2000" dirty="0"/>
          </a:p>
        </p:txBody>
      </p:sp>
      <p:sp>
        <p:nvSpPr>
          <p:cNvPr id="12" name="TextBox 11"/>
          <p:cNvSpPr txBox="1"/>
          <p:nvPr/>
        </p:nvSpPr>
        <p:spPr>
          <a:xfrm>
            <a:off x="6846206" y="4032371"/>
            <a:ext cx="2826658" cy="707886"/>
          </a:xfrm>
          <a:prstGeom prst="rect">
            <a:avLst/>
          </a:prstGeom>
          <a:noFill/>
          <a:ln w="38100">
            <a:solidFill>
              <a:srgbClr val="FF0000"/>
            </a:solidFill>
          </a:ln>
        </p:spPr>
        <p:txBody>
          <a:bodyPr wrap="square" rtlCol="0">
            <a:spAutoFit/>
          </a:bodyPr>
          <a:lstStyle/>
          <a:p>
            <a:pPr algn="ctr"/>
            <a:r>
              <a:rPr lang="en-US" sz="2000" dirty="0" smtClean="0"/>
              <a:t>Non-vertebral bone 191%</a:t>
            </a:r>
            <a:endParaRPr lang="en-CA" sz="2000" dirty="0"/>
          </a:p>
        </p:txBody>
      </p:sp>
    </p:spTree>
    <p:extLst>
      <p:ext uri="{BB962C8B-B14F-4D97-AF65-F5344CB8AC3E}">
        <p14:creationId xmlns:p14="http://schemas.microsoft.com/office/powerpoint/2010/main" val="13966110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178584" y="112825"/>
            <a:ext cx="11532017" cy="6567674"/>
          </a:xfrm>
          <a:prstGeom prst="rect">
            <a:avLst/>
          </a:prstGeom>
        </p:spPr>
      </p:pic>
      <p:sp>
        <p:nvSpPr>
          <p:cNvPr id="5" name="Rectangle 4"/>
          <p:cNvSpPr/>
          <p:nvPr/>
        </p:nvSpPr>
        <p:spPr>
          <a:xfrm>
            <a:off x="178584" y="1645920"/>
            <a:ext cx="7642225" cy="5809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8584" y="3469471"/>
            <a:ext cx="7642225" cy="5001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7294471" y="1440146"/>
            <a:ext cx="2732049" cy="992459"/>
            <a:chOff x="5586761" y="1483112"/>
            <a:chExt cx="2732049" cy="992459"/>
          </a:xfrm>
        </p:grpSpPr>
        <p:sp>
          <p:nvSpPr>
            <p:cNvPr id="8" name="Oval 7"/>
            <p:cNvSpPr/>
            <p:nvPr/>
          </p:nvSpPr>
          <p:spPr>
            <a:xfrm>
              <a:off x="5586761" y="1483112"/>
              <a:ext cx="2732049" cy="992459"/>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5742877" y="1652382"/>
              <a:ext cx="2575933" cy="646331"/>
            </a:xfrm>
            <a:prstGeom prst="rect">
              <a:avLst/>
            </a:prstGeom>
            <a:noFill/>
          </p:spPr>
          <p:txBody>
            <a:bodyPr wrap="square" rtlCol="0">
              <a:spAutoFit/>
            </a:bodyPr>
            <a:lstStyle/>
            <a:p>
              <a:pPr algn="ctr"/>
              <a:r>
                <a:rPr lang="en-US" sz="1800" b="1" dirty="0" smtClean="0"/>
                <a:t>31% reduction </a:t>
              </a:r>
            </a:p>
            <a:p>
              <a:pPr algn="ctr"/>
              <a:r>
                <a:rPr lang="en-US" sz="1800" b="1" dirty="0" err="1" smtClean="0"/>
                <a:t>emerg</a:t>
              </a:r>
              <a:r>
                <a:rPr lang="en-US" sz="1800" b="1" dirty="0" smtClean="0"/>
                <a:t> visits</a:t>
              </a:r>
              <a:endParaRPr lang="en-CA" sz="1800" b="1" dirty="0"/>
            </a:p>
          </p:txBody>
        </p:sp>
      </p:grpSp>
      <p:grpSp>
        <p:nvGrpSpPr>
          <p:cNvPr id="10" name="Group 9"/>
          <p:cNvGrpSpPr/>
          <p:nvPr/>
        </p:nvGrpSpPr>
        <p:grpSpPr>
          <a:xfrm>
            <a:off x="6084562" y="2351922"/>
            <a:ext cx="2732049" cy="992459"/>
            <a:chOff x="5586761" y="1483112"/>
            <a:chExt cx="2732049" cy="992459"/>
          </a:xfrm>
        </p:grpSpPr>
        <p:sp>
          <p:nvSpPr>
            <p:cNvPr id="11" name="Oval 10"/>
            <p:cNvSpPr/>
            <p:nvPr/>
          </p:nvSpPr>
          <p:spPr>
            <a:xfrm>
              <a:off x="5586761" y="1483112"/>
              <a:ext cx="2732049" cy="992459"/>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a:off x="5742877" y="1652382"/>
              <a:ext cx="2575933" cy="646331"/>
            </a:xfrm>
            <a:prstGeom prst="rect">
              <a:avLst/>
            </a:prstGeom>
            <a:noFill/>
          </p:spPr>
          <p:txBody>
            <a:bodyPr wrap="square" rtlCol="0">
              <a:spAutoFit/>
            </a:bodyPr>
            <a:lstStyle/>
            <a:p>
              <a:pPr algn="ctr"/>
              <a:r>
                <a:rPr lang="en-US" sz="1800" b="1" dirty="0" smtClean="0"/>
                <a:t>54% reduction </a:t>
              </a:r>
            </a:p>
            <a:p>
              <a:pPr algn="ctr"/>
              <a:r>
                <a:rPr lang="en-US" sz="1800" b="1" dirty="0" smtClean="0"/>
                <a:t>hospitalizations</a:t>
              </a:r>
              <a:endParaRPr lang="en-CA" sz="1800" b="1" dirty="0"/>
            </a:p>
          </p:txBody>
        </p:sp>
      </p:grpSp>
      <p:grpSp>
        <p:nvGrpSpPr>
          <p:cNvPr id="13" name="Group 12"/>
          <p:cNvGrpSpPr/>
          <p:nvPr/>
        </p:nvGrpSpPr>
        <p:grpSpPr>
          <a:xfrm>
            <a:off x="6579218" y="3975404"/>
            <a:ext cx="2732049" cy="1200310"/>
            <a:chOff x="5586761" y="1483112"/>
            <a:chExt cx="2732049" cy="992459"/>
          </a:xfrm>
        </p:grpSpPr>
        <p:sp>
          <p:nvSpPr>
            <p:cNvPr id="14" name="Oval 13"/>
            <p:cNvSpPr/>
            <p:nvPr/>
          </p:nvSpPr>
          <p:spPr>
            <a:xfrm>
              <a:off x="5586761" y="1483112"/>
              <a:ext cx="2732049" cy="992459"/>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p:cNvSpPr txBox="1"/>
            <p:nvPr/>
          </p:nvSpPr>
          <p:spPr>
            <a:xfrm>
              <a:off x="5742877" y="1652382"/>
              <a:ext cx="2575933" cy="763442"/>
            </a:xfrm>
            <a:prstGeom prst="rect">
              <a:avLst/>
            </a:prstGeom>
            <a:noFill/>
          </p:spPr>
          <p:txBody>
            <a:bodyPr wrap="square" rtlCol="0">
              <a:spAutoFit/>
            </a:bodyPr>
            <a:lstStyle/>
            <a:p>
              <a:pPr algn="ctr"/>
              <a:r>
                <a:rPr lang="en-US" sz="1800" b="1" dirty="0" smtClean="0"/>
                <a:t>53% reduction </a:t>
              </a:r>
            </a:p>
            <a:p>
              <a:pPr algn="ctr"/>
              <a:r>
                <a:rPr lang="en-US" sz="1800" b="1" dirty="0" smtClean="0"/>
                <a:t>Non-primary care costs</a:t>
              </a:r>
              <a:endParaRPr lang="en-CA" sz="1800" b="1" dirty="0"/>
            </a:p>
          </p:txBody>
        </p:sp>
      </p:grpSp>
      <p:sp>
        <p:nvSpPr>
          <p:cNvPr id="16" name="Rectangle 15"/>
          <p:cNvSpPr/>
          <p:nvPr/>
        </p:nvSpPr>
        <p:spPr>
          <a:xfrm>
            <a:off x="2549562" y="5507915"/>
            <a:ext cx="6761705" cy="677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improvements in these outcomes among matched controls also living in London but not part of the safer supply program</a:t>
            </a:r>
            <a:endParaRPr lang="en-US" dirty="0"/>
          </a:p>
        </p:txBody>
      </p:sp>
    </p:spTree>
    <p:extLst>
      <p:ext uri="{BB962C8B-B14F-4D97-AF65-F5344CB8AC3E}">
        <p14:creationId xmlns:p14="http://schemas.microsoft.com/office/powerpoint/2010/main" val="365158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6" name="Title 5"/>
          <p:cNvSpPr>
            <a:spLocks noGrp="1"/>
          </p:cNvSpPr>
          <p:nvPr>
            <p:ph type="title"/>
          </p:nvPr>
        </p:nvSpPr>
        <p:spPr/>
        <p:txBody>
          <a:bodyPr/>
          <a:lstStyle/>
          <a:p>
            <a:r>
              <a:rPr lang="en-US" dirty="0"/>
              <a:t>Canadian deaths in </a:t>
            </a:r>
            <a:r>
              <a:rPr lang="en-US" dirty="0" smtClean="0"/>
              <a:t>6 </a:t>
            </a:r>
            <a:r>
              <a:rPr lang="en-US" dirty="0"/>
              <a:t>years: </a:t>
            </a:r>
            <a:r>
              <a:rPr lang="en-US" dirty="0" smtClean="0"/>
              <a:t>27000 </a:t>
            </a:r>
            <a:r>
              <a:rPr lang="en-US" dirty="0"/>
              <a:t>+</a:t>
            </a:r>
            <a:endParaRPr lang="en-CA" dirty="0"/>
          </a:p>
        </p:txBody>
      </p:sp>
      <p:graphicFrame>
        <p:nvGraphicFramePr>
          <p:cNvPr id="2" name="Table 1"/>
          <p:cNvGraphicFramePr>
            <a:graphicFrameLocks noGrp="1"/>
          </p:cNvGraphicFramePr>
          <p:nvPr>
            <p:extLst>
              <p:ext uri="{D42A27DB-BD31-4B8C-83A1-F6EECF244321}">
                <p14:modId xmlns:p14="http://schemas.microsoft.com/office/powerpoint/2010/main" val="1083845502"/>
              </p:ext>
            </p:extLst>
          </p:nvPr>
        </p:nvGraphicFramePr>
        <p:xfrm>
          <a:off x="609600" y="1276271"/>
          <a:ext cx="10972800" cy="4226943"/>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1117314985"/>
                    </a:ext>
                  </a:extLst>
                </a:gridCol>
                <a:gridCol w="3657600">
                  <a:extLst>
                    <a:ext uri="{9D8B030D-6E8A-4147-A177-3AD203B41FA5}">
                      <a16:colId xmlns:a16="http://schemas.microsoft.com/office/drawing/2014/main" val="325543347"/>
                    </a:ext>
                  </a:extLst>
                </a:gridCol>
                <a:gridCol w="3657600">
                  <a:extLst>
                    <a:ext uri="{9D8B030D-6E8A-4147-A177-3AD203B41FA5}">
                      <a16:colId xmlns:a16="http://schemas.microsoft.com/office/drawing/2014/main" val="1823267706"/>
                    </a:ext>
                  </a:extLst>
                </a:gridCol>
              </a:tblGrid>
              <a:tr h="803199">
                <a:tc>
                  <a:txBody>
                    <a:bodyPr/>
                    <a:lstStyle/>
                    <a:p>
                      <a:pPr algn="l"/>
                      <a:r>
                        <a:rPr lang="en-US" sz="3000" dirty="0"/>
                        <a:t>Year</a:t>
                      </a:r>
                      <a:endParaRPr lang="en-CA" sz="3000" dirty="0"/>
                    </a:p>
                  </a:txBody>
                  <a:tcPr anchor="ctr"/>
                </a:tc>
                <a:tc>
                  <a:txBody>
                    <a:bodyPr/>
                    <a:lstStyle/>
                    <a:p>
                      <a:pPr algn="ctr"/>
                      <a:r>
                        <a:rPr lang="en-US" sz="3000" dirty="0"/>
                        <a:t>Canada</a:t>
                      </a:r>
                      <a:endParaRPr lang="en-CA" sz="3000" dirty="0"/>
                    </a:p>
                  </a:txBody>
                  <a:tcPr anchor="ctr"/>
                </a:tc>
                <a:tc>
                  <a:txBody>
                    <a:bodyPr/>
                    <a:lstStyle/>
                    <a:p>
                      <a:pPr algn="ctr"/>
                      <a:r>
                        <a:rPr lang="en-US" sz="3000" dirty="0"/>
                        <a:t>Ontario</a:t>
                      </a:r>
                      <a:endParaRPr lang="en-CA" sz="3000" dirty="0"/>
                    </a:p>
                  </a:txBody>
                  <a:tcPr anchor="ctr"/>
                </a:tc>
                <a:extLst>
                  <a:ext uri="{0D108BD9-81ED-4DB2-BD59-A6C34878D82A}">
                    <a16:rowId xmlns:a16="http://schemas.microsoft.com/office/drawing/2014/main" val="1068866112"/>
                  </a:ext>
                </a:extLst>
              </a:tr>
              <a:tr h="570624">
                <a:tc>
                  <a:txBody>
                    <a:bodyPr/>
                    <a:lstStyle/>
                    <a:p>
                      <a:pPr algn="l"/>
                      <a:r>
                        <a:rPr lang="en-US" sz="3000" b="1" dirty="0" smtClean="0"/>
                        <a:t>2016</a:t>
                      </a:r>
                      <a:endParaRPr lang="en-CA" sz="3000" b="1" dirty="0"/>
                    </a:p>
                  </a:txBody>
                  <a:tcPr anchor="ctr"/>
                </a:tc>
                <a:tc>
                  <a:txBody>
                    <a:bodyPr/>
                    <a:lstStyle/>
                    <a:p>
                      <a:pPr algn="ctr"/>
                      <a:r>
                        <a:rPr lang="en-US" sz="3000" b="1" dirty="0"/>
                        <a:t>3017</a:t>
                      </a:r>
                      <a:endParaRPr lang="en-CA" sz="3000" b="1" dirty="0"/>
                    </a:p>
                  </a:txBody>
                  <a:tcPr anchor="ctr"/>
                </a:tc>
                <a:tc>
                  <a:txBody>
                    <a:bodyPr/>
                    <a:lstStyle/>
                    <a:p>
                      <a:pPr algn="ctr"/>
                      <a:r>
                        <a:rPr lang="en-US" sz="3000" b="1" dirty="0"/>
                        <a:t>867</a:t>
                      </a:r>
                      <a:endParaRPr lang="en-CA" sz="3000" b="1" dirty="0"/>
                    </a:p>
                  </a:txBody>
                  <a:tcPr anchor="ctr"/>
                </a:tc>
                <a:extLst>
                  <a:ext uri="{0D108BD9-81ED-4DB2-BD59-A6C34878D82A}">
                    <a16:rowId xmlns:a16="http://schemas.microsoft.com/office/drawing/2014/main" val="567049751"/>
                  </a:ext>
                </a:extLst>
              </a:tr>
              <a:tr h="570624">
                <a:tc>
                  <a:txBody>
                    <a:bodyPr/>
                    <a:lstStyle/>
                    <a:p>
                      <a:pPr algn="l"/>
                      <a:r>
                        <a:rPr lang="en-US" sz="3000" b="1" dirty="0"/>
                        <a:t>2017</a:t>
                      </a:r>
                      <a:endParaRPr lang="en-CA" sz="3000" b="1" dirty="0"/>
                    </a:p>
                  </a:txBody>
                  <a:tcPr anchor="ctr"/>
                </a:tc>
                <a:tc>
                  <a:txBody>
                    <a:bodyPr/>
                    <a:lstStyle/>
                    <a:p>
                      <a:pPr algn="ctr"/>
                      <a:r>
                        <a:rPr lang="en-US" sz="3000" b="1" dirty="0"/>
                        <a:t>4100</a:t>
                      </a:r>
                      <a:endParaRPr lang="en-CA" sz="3000" b="1" dirty="0"/>
                    </a:p>
                  </a:txBody>
                  <a:tcPr anchor="ctr"/>
                </a:tc>
                <a:tc>
                  <a:txBody>
                    <a:bodyPr/>
                    <a:lstStyle/>
                    <a:p>
                      <a:pPr algn="ctr"/>
                      <a:r>
                        <a:rPr lang="en-US" sz="3000" b="1" dirty="0"/>
                        <a:t>1265</a:t>
                      </a:r>
                      <a:endParaRPr lang="en-CA" sz="3000" b="1" dirty="0"/>
                    </a:p>
                  </a:txBody>
                  <a:tcPr anchor="ctr"/>
                </a:tc>
                <a:extLst>
                  <a:ext uri="{0D108BD9-81ED-4DB2-BD59-A6C34878D82A}">
                    <a16:rowId xmlns:a16="http://schemas.microsoft.com/office/drawing/2014/main" val="355340704"/>
                  </a:ext>
                </a:extLst>
              </a:tr>
              <a:tr h="570624">
                <a:tc>
                  <a:txBody>
                    <a:bodyPr/>
                    <a:lstStyle/>
                    <a:p>
                      <a:pPr algn="l"/>
                      <a:r>
                        <a:rPr lang="en-US" sz="3000" b="1" dirty="0"/>
                        <a:t>2018</a:t>
                      </a:r>
                      <a:endParaRPr lang="en-CA" sz="3000" b="1" dirty="0"/>
                    </a:p>
                  </a:txBody>
                  <a:tcPr anchor="ctr"/>
                </a:tc>
                <a:tc>
                  <a:txBody>
                    <a:bodyPr/>
                    <a:lstStyle/>
                    <a:p>
                      <a:pPr algn="ctr"/>
                      <a:r>
                        <a:rPr lang="en-US" sz="3000" b="1" dirty="0"/>
                        <a:t>4588</a:t>
                      </a:r>
                      <a:endParaRPr lang="en-CA" sz="3000" b="1" dirty="0"/>
                    </a:p>
                  </a:txBody>
                  <a:tcPr anchor="ctr"/>
                </a:tc>
                <a:tc>
                  <a:txBody>
                    <a:bodyPr/>
                    <a:lstStyle/>
                    <a:p>
                      <a:pPr algn="ctr"/>
                      <a:r>
                        <a:rPr lang="en-US" sz="3000" b="1" dirty="0"/>
                        <a:t>1471</a:t>
                      </a:r>
                      <a:endParaRPr lang="en-CA" sz="3000" b="1" dirty="0"/>
                    </a:p>
                  </a:txBody>
                  <a:tcPr anchor="ctr"/>
                </a:tc>
                <a:extLst>
                  <a:ext uri="{0D108BD9-81ED-4DB2-BD59-A6C34878D82A}">
                    <a16:rowId xmlns:a16="http://schemas.microsoft.com/office/drawing/2014/main" val="82323940"/>
                  </a:ext>
                </a:extLst>
              </a:tr>
              <a:tr h="570624">
                <a:tc>
                  <a:txBody>
                    <a:bodyPr/>
                    <a:lstStyle/>
                    <a:p>
                      <a:pPr algn="l"/>
                      <a:r>
                        <a:rPr lang="en-US" sz="3000" b="1" dirty="0" smtClean="0"/>
                        <a:t>2019</a:t>
                      </a:r>
                      <a:endParaRPr lang="en-US" sz="3000" b="1" dirty="0"/>
                    </a:p>
                  </a:txBody>
                  <a:tcPr anchor="ctr"/>
                </a:tc>
                <a:tc>
                  <a:txBody>
                    <a:bodyPr/>
                    <a:lstStyle/>
                    <a:p>
                      <a:pPr algn="ctr"/>
                      <a:r>
                        <a:rPr lang="en-US" sz="3000" b="1" dirty="0"/>
                        <a:t>3811</a:t>
                      </a:r>
                      <a:endParaRPr lang="en-CA" sz="3000" b="1" dirty="0"/>
                    </a:p>
                  </a:txBody>
                  <a:tcPr anchor="ctr"/>
                </a:tc>
                <a:tc>
                  <a:txBody>
                    <a:bodyPr/>
                    <a:lstStyle/>
                    <a:p>
                      <a:pPr algn="ctr"/>
                      <a:r>
                        <a:rPr lang="en-US" sz="3000" b="1" dirty="0"/>
                        <a:t>1512</a:t>
                      </a:r>
                      <a:endParaRPr lang="en-CA" sz="3000" b="1" dirty="0"/>
                    </a:p>
                  </a:txBody>
                  <a:tcPr anchor="ctr"/>
                </a:tc>
                <a:extLst>
                  <a:ext uri="{0D108BD9-81ED-4DB2-BD59-A6C34878D82A}">
                    <a16:rowId xmlns:a16="http://schemas.microsoft.com/office/drawing/2014/main" val="1111040878"/>
                  </a:ext>
                </a:extLst>
              </a:tr>
              <a:tr h="570624">
                <a:tc>
                  <a:txBody>
                    <a:bodyPr/>
                    <a:lstStyle/>
                    <a:p>
                      <a:pPr algn="l"/>
                      <a:r>
                        <a:rPr lang="en-US" sz="3000" b="1" dirty="0" smtClean="0"/>
                        <a:t>2020</a:t>
                      </a:r>
                      <a:endParaRPr lang="en-US" sz="3000" b="1" dirty="0"/>
                    </a:p>
                  </a:txBody>
                  <a:tcPr anchor="ctr"/>
                </a:tc>
                <a:tc>
                  <a:txBody>
                    <a:bodyPr/>
                    <a:lstStyle/>
                    <a:p>
                      <a:pPr algn="ctr"/>
                      <a:r>
                        <a:rPr lang="en-US" sz="3000" b="1" dirty="0" smtClean="0"/>
                        <a:t>6214</a:t>
                      </a:r>
                      <a:endParaRPr lang="en-CA" sz="3000" b="1" dirty="0"/>
                    </a:p>
                  </a:txBody>
                  <a:tcPr anchor="ctr"/>
                </a:tc>
                <a:tc>
                  <a:txBody>
                    <a:bodyPr/>
                    <a:lstStyle/>
                    <a:p>
                      <a:pPr algn="ctr"/>
                      <a:r>
                        <a:rPr lang="en-US" sz="3000" b="1" dirty="0" smtClean="0"/>
                        <a:t>2600</a:t>
                      </a:r>
                      <a:endParaRPr lang="en-CA" sz="3000" b="1" dirty="0"/>
                    </a:p>
                  </a:txBody>
                  <a:tcPr anchor="ctr"/>
                </a:tc>
                <a:extLst>
                  <a:ext uri="{0D108BD9-81ED-4DB2-BD59-A6C34878D82A}">
                    <a16:rowId xmlns:a16="http://schemas.microsoft.com/office/drawing/2014/main" val="1781305153"/>
                  </a:ext>
                </a:extLst>
              </a:tr>
              <a:tr h="570624">
                <a:tc>
                  <a:txBody>
                    <a:bodyPr/>
                    <a:lstStyle/>
                    <a:p>
                      <a:pPr algn="l"/>
                      <a:r>
                        <a:rPr lang="en-US" sz="3000" b="1" dirty="0" smtClean="0"/>
                        <a:t>2021 – Jan-Sept</a:t>
                      </a:r>
                      <a:endParaRPr lang="en-US" sz="3000" b="1" dirty="0"/>
                    </a:p>
                  </a:txBody>
                  <a:tcPr anchor="ctr"/>
                </a:tc>
                <a:tc>
                  <a:txBody>
                    <a:bodyPr/>
                    <a:lstStyle/>
                    <a:p>
                      <a:pPr algn="ctr"/>
                      <a:r>
                        <a:rPr lang="en-US" sz="3000" b="1" dirty="0" smtClean="0"/>
                        <a:t>? 7000 +</a:t>
                      </a:r>
                      <a:endParaRPr lang="en-CA" sz="3000" b="1" dirty="0"/>
                    </a:p>
                  </a:txBody>
                  <a:tcPr anchor="ctr"/>
                </a:tc>
                <a:tc>
                  <a:txBody>
                    <a:bodyPr/>
                    <a:lstStyle/>
                    <a:p>
                      <a:pPr algn="ctr"/>
                      <a:r>
                        <a:rPr lang="en-US" sz="3000" b="1" dirty="0" smtClean="0"/>
                        <a:t>2035</a:t>
                      </a:r>
                      <a:endParaRPr lang="en-CA" sz="3000" b="1" dirty="0"/>
                    </a:p>
                  </a:txBody>
                  <a:tcPr anchor="ctr"/>
                </a:tc>
                <a:extLst>
                  <a:ext uri="{0D108BD9-81ED-4DB2-BD59-A6C34878D82A}">
                    <a16:rowId xmlns:a16="http://schemas.microsoft.com/office/drawing/2014/main" val="536476205"/>
                  </a:ext>
                </a:extLst>
              </a:tr>
            </a:tbl>
          </a:graphicData>
        </a:graphic>
      </p:graphicFrame>
      <p:sp>
        <p:nvSpPr>
          <p:cNvPr id="3" name="TextBox 2"/>
          <p:cNvSpPr txBox="1"/>
          <p:nvPr/>
        </p:nvSpPr>
        <p:spPr>
          <a:xfrm>
            <a:off x="7125419" y="5070900"/>
            <a:ext cx="2070340" cy="830997"/>
          </a:xfrm>
          <a:prstGeom prst="rect">
            <a:avLst/>
          </a:prstGeom>
          <a:noFill/>
          <a:ln w="28575">
            <a:solidFill>
              <a:srgbClr val="C00000"/>
            </a:solidFill>
          </a:ln>
        </p:spPr>
        <p:txBody>
          <a:bodyPr wrap="square" rtlCol="0">
            <a:spAutoFit/>
          </a:bodyPr>
          <a:lstStyle/>
          <a:p>
            <a:pPr algn="ctr"/>
            <a:r>
              <a:rPr lang="en-US" sz="2400" b="1" dirty="0" smtClean="0">
                <a:solidFill>
                  <a:srgbClr val="C00000"/>
                </a:solidFill>
                <a:effectLst>
                  <a:outerShdw blurRad="38100" dist="38100" dir="2700000" algn="tl">
                    <a:srgbClr val="000000">
                      <a:alpha val="43137"/>
                    </a:srgbClr>
                  </a:outerShdw>
                </a:effectLst>
              </a:rPr>
              <a:t>&gt; 90% due to fentanyl</a:t>
            </a:r>
            <a:endParaRPr lang="en-CA" sz="24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8664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872" y="629054"/>
            <a:ext cx="4466617" cy="4466617"/>
          </a:xfrm>
          <a:prstGeom prst="rect">
            <a:avLst/>
          </a:prstGeom>
        </p:spPr>
      </p:pic>
      <p:sp>
        <p:nvSpPr>
          <p:cNvPr id="2" name="TextBox 1"/>
          <p:cNvSpPr txBox="1"/>
          <p:nvPr/>
        </p:nvSpPr>
        <p:spPr>
          <a:xfrm>
            <a:off x="1206230" y="2354530"/>
            <a:ext cx="4669277" cy="1015663"/>
          </a:xfrm>
          <a:prstGeom prst="rect">
            <a:avLst/>
          </a:prstGeom>
          <a:noFill/>
        </p:spPr>
        <p:txBody>
          <a:bodyPr wrap="square" rtlCol="0">
            <a:spAutoFit/>
          </a:bodyPr>
          <a:lstStyle/>
          <a:p>
            <a:r>
              <a:rPr lang="en-US" sz="6000" dirty="0" smtClean="0"/>
              <a:t>Status Quo</a:t>
            </a:r>
            <a:endParaRPr lang="en-CA" sz="6000" dirty="0"/>
          </a:p>
        </p:txBody>
      </p:sp>
      <p:grpSp>
        <p:nvGrpSpPr>
          <p:cNvPr id="5" name="Group 4"/>
          <p:cNvGrpSpPr/>
          <p:nvPr/>
        </p:nvGrpSpPr>
        <p:grpSpPr>
          <a:xfrm>
            <a:off x="6337583" y="369390"/>
            <a:ext cx="5541845" cy="5445457"/>
            <a:chOff x="3367068" y="462914"/>
            <a:chExt cx="5760720" cy="5760720"/>
          </a:xfrm>
        </p:grpSpPr>
        <p:sp>
          <p:nvSpPr>
            <p:cNvPr id="13" name="Pie 12"/>
            <p:cNvSpPr/>
            <p:nvPr/>
          </p:nvSpPr>
          <p:spPr>
            <a:xfrm>
              <a:off x="3367068" y="462914"/>
              <a:ext cx="5760720" cy="5760720"/>
            </a:xfrm>
            <a:prstGeom prst="pie">
              <a:avLst>
                <a:gd name="adj1" fmla="val 16200000"/>
                <a:gd name="adj2" fmla="val 1800000"/>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Pie 4"/>
            <p:cNvSpPr txBox="1"/>
            <p:nvPr/>
          </p:nvSpPr>
          <p:spPr>
            <a:xfrm>
              <a:off x="6499116" y="1525904"/>
              <a:ext cx="1954530" cy="1920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kern="1200" dirty="0" smtClean="0"/>
                <a:t>Harm </a:t>
              </a:r>
              <a:endParaRPr lang="en-US" sz="4100" kern="1200" dirty="0"/>
            </a:p>
          </p:txBody>
        </p:sp>
      </p:grpSp>
      <p:grpSp>
        <p:nvGrpSpPr>
          <p:cNvPr id="6" name="Group 5"/>
          <p:cNvGrpSpPr/>
          <p:nvPr/>
        </p:nvGrpSpPr>
        <p:grpSpPr>
          <a:xfrm>
            <a:off x="5909565" y="647464"/>
            <a:ext cx="5541845" cy="5445457"/>
            <a:chOff x="3070116" y="634364"/>
            <a:chExt cx="5760720" cy="5760720"/>
          </a:xfrm>
        </p:grpSpPr>
        <p:sp>
          <p:nvSpPr>
            <p:cNvPr id="11" name="Pie 10"/>
            <p:cNvSpPr/>
            <p:nvPr/>
          </p:nvSpPr>
          <p:spPr>
            <a:xfrm>
              <a:off x="3070116" y="634364"/>
              <a:ext cx="5760720" cy="5760720"/>
            </a:xfrm>
            <a:prstGeom prst="pie">
              <a:avLst>
                <a:gd name="adj1" fmla="val 1800000"/>
                <a:gd name="adj2" fmla="val 90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Pie 6"/>
            <p:cNvSpPr txBox="1"/>
            <p:nvPr/>
          </p:nvSpPr>
          <p:spPr>
            <a:xfrm>
              <a:off x="4345065" y="4317831"/>
              <a:ext cx="3210353" cy="1783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kern="1200" dirty="0" smtClean="0"/>
                <a:t>Fentanyl</a:t>
              </a:r>
              <a:endParaRPr lang="en-US" sz="4100" kern="1200" dirty="0"/>
            </a:p>
          </p:txBody>
        </p:sp>
      </p:grpSp>
      <p:grpSp>
        <p:nvGrpSpPr>
          <p:cNvPr id="8" name="Group 7"/>
          <p:cNvGrpSpPr/>
          <p:nvPr/>
        </p:nvGrpSpPr>
        <p:grpSpPr>
          <a:xfrm>
            <a:off x="5909565" y="629054"/>
            <a:ext cx="5553205" cy="5445457"/>
            <a:chOff x="3064211" y="634364"/>
            <a:chExt cx="5772529" cy="5760720"/>
          </a:xfrm>
        </p:grpSpPr>
        <p:sp>
          <p:nvSpPr>
            <p:cNvPr id="9" name="Pie 8"/>
            <p:cNvSpPr/>
            <p:nvPr/>
          </p:nvSpPr>
          <p:spPr>
            <a:xfrm>
              <a:off x="3064211" y="634364"/>
              <a:ext cx="5772529" cy="5760720"/>
            </a:xfrm>
            <a:prstGeom prst="pie">
              <a:avLst>
                <a:gd name="adj1" fmla="val 9000000"/>
                <a:gd name="adj2" fmla="val 16200000"/>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Pie 8"/>
            <p:cNvSpPr txBox="1"/>
            <p:nvPr/>
          </p:nvSpPr>
          <p:spPr>
            <a:xfrm>
              <a:off x="3162510" y="2142370"/>
              <a:ext cx="2781827" cy="1920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2800" dirty="0" smtClean="0"/>
                <a:t>Marginalization </a:t>
              </a:r>
              <a:endParaRPr lang="en-US" sz="2800" kern="1200" dirty="0"/>
            </a:p>
          </p:txBody>
        </p:sp>
      </p:grpSp>
      <p:sp>
        <p:nvSpPr>
          <p:cNvPr id="15" name="TextBox 14"/>
          <p:cNvSpPr txBox="1"/>
          <p:nvPr/>
        </p:nvSpPr>
        <p:spPr>
          <a:xfrm>
            <a:off x="9656155" y="1083917"/>
            <a:ext cx="3331028" cy="707886"/>
          </a:xfrm>
          <a:prstGeom prst="rect">
            <a:avLst/>
          </a:prstGeom>
          <a:noFill/>
        </p:spPr>
        <p:txBody>
          <a:bodyPr wrap="square" rtlCol="0">
            <a:spAutoFit/>
          </a:bodyPr>
          <a:lstStyle/>
          <a:p>
            <a:pPr algn="ctr"/>
            <a:r>
              <a:rPr lang="en-US" sz="4000" b="1" dirty="0" smtClean="0"/>
              <a:t>2022</a:t>
            </a:r>
            <a:endParaRPr lang="en-CA" sz="4000" b="1" dirty="0"/>
          </a:p>
        </p:txBody>
      </p:sp>
      <p:sp>
        <p:nvSpPr>
          <p:cNvPr id="16" name="TextBox 15"/>
          <p:cNvSpPr txBox="1"/>
          <p:nvPr/>
        </p:nvSpPr>
        <p:spPr>
          <a:xfrm>
            <a:off x="1548666" y="5366625"/>
            <a:ext cx="3331028" cy="707886"/>
          </a:xfrm>
          <a:prstGeom prst="rect">
            <a:avLst/>
          </a:prstGeom>
          <a:noFill/>
        </p:spPr>
        <p:txBody>
          <a:bodyPr wrap="square" rtlCol="0">
            <a:spAutoFit/>
          </a:bodyPr>
          <a:lstStyle/>
          <a:p>
            <a:pPr algn="ctr"/>
            <a:r>
              <a:rPr lang="en-US" sz="4000" b="1" dirty="0" smtClean="0"/>
              <a:t>2016</a:t>
            </a:r>
            <a:endParaRPr lang="en-CA" sz="4000" b="1" dirty="0"/>
          </a:p>
        </p:txBody>
      </p:sp>
    </p:spTree>
    <p:extLst>
      <p:ext uri="{BB962C8B-B14F-4D97-AF65-F5344CB8AC3E}">
        <p14:creationId xmlns:p14="http://schemas.microsoft.com/office/powerpoint/2010/main" val="43502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705600"/>
          </a:xfrm>
          <a:prstGeom prst="rect">
            <a:avLst/>
          </a:prstGeom>
        </p:spPr>
      </p:pic>
      <p:sp>
        <p:nvSpPr>
          <p:cNvPr id="4" name="Oval 3"/>
          <p:cNvSpPr/>
          <p:nvPr/>
        </p:nvSpPr>
        <p:spPr>
          <a:xfrm>
            <a:off x="8118689" y="1892198"/>
            <a:ext cx="2582174" cy="774802"/>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t>
            </a:r>
            <a:endParaRPr lang="en-US" sz="2400" dirty="0"/>
          </a:p>
          <a:p>
            <a:pPr algn="ctr"/>
            <a:r>
              <a:rPr lang="en-US" sz="2400" dirty="0" smtClean="0">
                <a:solidFill>
                  <a:schemeClr val="tx1"/>
                </a:solidFill>
              </a:rPr>
              <a:t>87%</a:t>
            </a:r>
            <a:endParaRPr lang="en-CA" sz="2400" dirty="0"/>
          </a:p>
          <a:p>
            <a:pPr algn="ctr"/>
            <a:endParaRPr lang="en-CA" dirty="0"/>
          </a:p>
        </p:txBody>
      </p:sp>
      <p:sp>
        <p:nvSpPr>
          <p:cNvPr id="5" name="Oval 4"/>
          <p:cNvSpPr/>
          <p:nvPr/>
        </p:nvSpPr>
        <p:spPr>
          <a:xfrm>
            <a:off x="5782574" y="1446224"/>
            <a:ext cx="2582174" cy="862641"/>
          </a:xfrm>
          <a:prstGeom prst="ellipse">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r>
              <a:rPr lang="en-US" sz="2400" dirty="0" smtClean="0"/>
              <a:t>%</a:t>
            </a:r>
          </a:p>
          <a:p>
            <a:pPr algn="ctr"/>
            <a:r>
              <a:rPr lang="en-US" sz="2400" dirty="0" smtClean="0">
                <a:solidFill>
                  <a:schemeClr val="tx1"/>
                </a:solidFill>
              </a:rPr>
              <a:t>79%</a:t>
            </a:r>
            <a:endParaRPr lang="en-CA" sz="2400" dirty="0"/>
          </a:p>
          <a:p>
            <a:pPr algn="ctr"/>
            <a:endParaRPr lang="en-CA" dirty="0"/>
          </a:p>
        </p:txBody>
      </p:sp>
      <p:pic>
        <p:nvPicPr>
          <p:cNvPr id="6" name="Picture 5"/>
          <p:cNvPicPr>
            <a:picLocks noChangeAspect="1"/>
          </p:cNvPicPr>
          <p:nvPr/>
        </p:nvPicPr>
        <p:blipFill>
          <a:blip r:embed="rId4"/>
          <a:stretch>
            <a:fillRect/>
          </a:stretch>
        </p:blipFill>
        <p:spPr>
          <a:xfrm>
            <a:off x="6228272" y="4647037"/>
            <a:ext cx="5157615" cy="583583"/>
          </a:xfrm>
          <a:prstGeom prst="rect">
            <a:avLst/>
          </a:prstGeom>
        </p:spPr>
      </p:pic>
      <p:sp>
        <p:nvSpPr>
          <p:cNvPr id="7" name="TextBox 6"/>
          <p:cNvSpPr txBox="1"/>
          <p:nvPr/>
        </p:nvSpPr>
        <p:spPr>
          <a:xfrm>
            <a:off x="8630523" y="3250114"/>
            <a:ext cx="2070340" cy="1200329"/>
          </a:xfrm>
          <a:prstGeom prst="rect">
            <a:avLst/>
          </a:prstGeom>
          <a:noFill/>
          <a:ln w="28575">
            <a:solidFill>
              <a:srgbClr val="C00000"/>
            </a:solidFill>
          </a:ln>
        </p:spPr>
        <p:txBody>
          <a:bodyPr wrap="square" rtlCol="0">
            <a:spAutoFit/>
          </a:bodyPr>
          <a:lstStyle/>
          <a:p>
            <a:pPr algn="ctr"/>
            <a:r>
              <a:rPr lang="en-US" sz="2400" b="1" dirty="0" smtClean="0">
                <a:solidFill>
                  <a:srgbClr val="C00000"/>
                </a:solidFill>
                <a:effectLst>
                  <a:outerShdw blurRad="38100" dist="38100" dir="2700000" algn="tl">
                    <a:srgbClr val="000000">
                      <a:alpha val="43137"/>
                    </a:srgbClr>
                  </a:outerShdw>
                </a:effectLst>
              </a:rPr>
              <a:t>2021</a:t>
            </a:r>
          </a:p>
          <a:p>
            <a:pPr algn="ctr"/>
            <a:r>
              <a:rPr lang="en-US" sz="2400" b="1" dirty="0" smtClean="0">
                <a:solidFill>
                  <a:srgbClr val="C00000"/>
                </a:solidFill>
                <a:effectLst>
                  <a:outerShdw blurRad="38100" dist="38100" dir="2700000" algn="tl">
                    <a:srgbClr val="000000">
                      <a:alpha val="43137"/>
                    </a:srgbClr>
                  </a:outerShdw>
                </a:effectLst>
              </a:rPr>
              <a:t>&gt; 90% due to fentanyl</a:t>
            </a:r>
            <a:endParaRPr lang="en-CA" sz="24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942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Emerging issues</a:t>
            </a:r>
            <a:br>
              <a:rPr lang="en-US" sz="3200" dirty="0"/>
            </a:br>
            <a:r>
              <a:rPr lang="en-US" sz="3200" dirty="0"/>
              <a:t> Increased community tolerance </a:t>
            </a:r>
            <a:endParaRPr lang="en-CA" sz="3200" dirty="0"/>
          </a:p>
        </p:txBody>
      </p:sp>
      <p:sp>
        <p:nvSpPr>
          <p:cNvPr id="3" name="Content Placeholder 2"/>
          <p:cNvSpPr>
            <a:spLocks noGrp="1"/>
          </p:cNvSpPr>
          <p:nvPr>
            <p:ph idx="13"/>
          </p:nvPr>
        </p:nvSpPr>
        <p:spPr/>
        <p:txBody>
          <a:bodyPr/>
          <a:lstStyle/>
          <a:p>
            <a:r>
              <a:rPr lang="en-US" sz="2800" dirty="0"/>
              <a:t>Prior to 2020, fentanyl use measured in points (0.1g)</a:t>
            </a:r>
          </a:p>
          <a:p>
            <a:pPr marL="25400" indent="0">
              <a:buNone/>
            </a:pPr>
            <a:endParaRPr lang="en-US" sz="2800" dirty="0"/>
          </a:p>
          <a:p>
            <a:r>
              <a:rPr lang="en-US" sz="2800" dirty="0"/>
              <a:t>2016-2019, average daily fentanyl use in London was 1-5 points</a:t>
            </a:r>
          </a:p>
          <a:p>
            <a:pPr marL="25400" indent="0">
              <a:buNone/>
            </a:pPr>
            <a:endParaRPr lang="en-US" sz="2800" dirty="0"/>
          </a:p>
          <a:p>
            <a:r>
              <a:rPr lang="en-US" sz="2800" dirty="0"/>
              <a:t>Post March 2020, average daily use is measured in full grams, often ½ ball to full ball (1.7 – 3.5G, 17-35 points)</a:t>
            </a:r>
          </a:p>
          <a:p>
            <a:endParaRPr lang="en-US" sz="2800" dirty="0"/>
          </a:p>
          <a:p>
            <a:r>
              <a:rPr lang="en-US" sz="2800" dirty="0"/>
              <a:t>High users may use multiple balls per day, even up to an ounce</a:t>
            </a:r>
            <a:endParaRPr lang="en-CA" sz="2800" dirty="0"/>
          </a:p>
        </p:txBody>
      </p:sp>
    </p:spTree>
    <p:extLst>
      <p:ext uri="{BB962C8B-B14F-4D97-AF65-F5344CB8AC3E}">
        <p14:creationId xmlns:p14="http://schemas.microsoft.com/office/powerpoint/2010/main" val="3827040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754889635"/>
              </p:ext>
            </p:extLst>
          </p:nvPr>
        </p:nvGraphicFramePr>
        <p:xfrm>
          <a:off x="397862" y="620485"/>
          <a:ext cx="11466606" cy="2302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862475171"/>
              </p:ext>
            </p:extLst>
          </p:nvPr>
        </p:nvGraphicFramePr>
        <p:xfrm>
          <a:off x="397862" y="3353368"/>
          <a:ext cx="11466606" cy="23023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5-Point Star 2"/>
          <p:cNvSpPr/>
          <p:nvPr/>
        </p:nvSpPr>
        <p:spPr>
          <a:xfrm>
            <a:off x="5483144" y="463210"/>
            <a:ext cx="6933239" cy="5780315"/>
          </a:xfrm>
          <a:prstGeom prst="star5">
            <a:avLst/>
          </a:prstGeom>
          <a:solidFill>
            <a:srgbClr val="FF0066"/>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Methadone 2900mg</a:t>
            </a:r>
          </a:p>
          <a:p>
            <a:pPr algn="ctr"/>
            <a:endParaRPr lang="en-US" sz="2000" b="1" dirty="0" smtClean="0">
              <a:solidFill>
                <a:schemeClr val="tx1"/>
              </a:solidFill>
            </a:endParaRPr>
          </a:p>
          <a:p>
            <a:pPr algn="ctr"/>
            <a:r>
              <a:rPr lang="en-US" sz="2000" b="1" dirty="0" smtClean="0">
                <a:solidFill>
                  <a:schemeClr val="tx1"/>
                </a:solidFill>
              </a:rPr>
              <a:t>Hydromorphone 1760mg </a:t>
            </a:r>
            <a:endParaRPr lang="en-CA" sz="2000" b="1" dirty="0">
              <a:solidFill>
                <a:schemeClr val="tx1"/>
              </a:solidFill>
            </a:endParaRPr>
          </a:p>
        </p:txBody>
      </p:sp>
      <p:sp>
        <p:nvSpPr>
          <p:cNvPr id="2" name="5-Point Star 1"/>
          <p:cNvSpPr/>
          <p:nvPr/>
        </p:nvSpPr>
        <p:spPr>
          <a:xfrm>
            <a:off x="1320644" y="2037248"/>
            <a:ext cx="5192486" cy="393518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164 </a:t>
            </a:r>
            <a:r>
              <a:rPr lang="en-US" sz="2000" b="1" dirty="0" smtClean="0">
                <a:solidFill>
                  <a:schemeClr val="tx1"/>
                </a:solidFill>
              </a:rPr>
              <a:t>- 656 </a:t>
            </a:r>
            <a:r>
              <a:rPr lang="en-US" sz="2000" b="1" dirty="0" err="1" smtClean="0">
                <a:solidFill>
                  <a:schemeClr val="tx1"/>
                </a:solidFill>
              </a:rPr>
              <a:t>percocets</a:t>
            </a:r>
            <a:endParaRPr lang="en-US" sz="2000" b="1" dirty="0" smtClean="0">
              <a:solidFill>
                <a:schemeClr val="tx1"/>
              </a:solidFill>
            </a:endParaRPr>
          </a:p>
          <a:p>
            <a:pPr algn="ctr"/>
            <a:r>
              <a:rPr lang="en-US" sz="2000" b="1" dirty="0" smtClean="0">
                <a:solidFill>
                  <a:schemeClr val="tx1"/>
                </a:solidFill>
              </a:rPr>
              <a:t> </a:t>
            </a:r>
            <a:r>
              <a:rPr lang="en-US" sz="2000" b="1" dirty="0">
                <a:solidFill>
                  <a:schemeClr val="tx1"/>
                </a:solidFill>
              </a:rPr>
              <a:t>PER DAY</a:t>
            </a:r>
            <a:endParaRPr lang="en-CA" sz="2000" b="1" dirty="0">
              <a:solidFill>
                <a:schemeClr val="tx1"/>
              </a:solidFill>
            </a:endParaRPr>
          </a:p>
          <a:p>
            <a:pPr algn="ctr"/>
            <a:endParaRPr lang="en-CA" dirty="0"/>
          </a:p>
        </p:txBody>
      </p:sp>
    </p:spTree>
    <p:extLst>
      <p:ext uri="{BB962C8B-B14F-4D97-AF65-F5344CB8AC3E}">
        <p14:creationId xmlns:p14="http://schemas.microsoft.com/office/powerpoint/2010/main" val="291349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P spid="3"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2D86A-41BB-3C45-B0E5-95A1EE592CAD}"/>
              </a:ext>
            </a:extLst>
          </p:cNvPr>
          <p:cNvSpPr>
            <a:spLocks noGrp="1"/>
          </p:cNvSpPr>
          <p:nvPr>
            <p:ph type="title"/>
          </p:nvPr>
        </p:nvSpPr>
        <p:spPr>
          <a:xfrm>
            <a:off x="838200" y="160697"/>
            <a:ext cx="10515600" cy="1325563"/>
          </a:xfrm>
        </p:spPr>
        <p:txBody>
          <a:bodyPr/>
          <a:lstStyle/>
          <a:p>
            <a:r>
              <a:rPr lang="en-US" dirty="0"/>
              <a:t>Background: SOS program at LIHC</a:t>
            </a:r>
          </a:p>
        </p:txBody>
      </p:sp>
      <p:sp>
        <p:nvSpPr>
          <p:cNvPr id="3" name="Content Placeholder 2">
            <a:extLst>
              <a:ext uri="{FF2B5EF4-FFF2-40B4-BE49-F238E27FC236}">
                <a16:creationId xmlns:a16="http://schemas.microsoft.com/office/drawing/2014/main" id="{AC7817B7-BDA8-4941-A91D-36C771E19DBC}"/>
              </a:ext>
            </a:extLst>
          </p:cNvPr>
          <p:cNvSpPr>
            <a:spLocks noGrp="1"/>
          </p:cNvSpPr>
          <p:nvPr>
            <p:ph idx="1"/>
          </p:nvPr>
        </p:nvSpPr>
        <p:spPr>
          <a:xfrm>
            <a:off x="838200" y="1486260"/>
            <a:ext cx="10515600" cy="4351338"/>
          </a:xfrm>
        </p:spPr>
        <p:txBody>
          <a:bodyPr>
            <a:normAutofit fontScale="92500" lnSpcReduction="20000"/>
          </a:bodyPr>
          <a:lstStyle/>
          <a:p>
            <a:r>
              <a:rPr lang="en-US" dirty="0">
                <a:latin typeface="+mj-lt"/>
              </a:rPr>
              <a:t>SOS program started in 2016 at LIHC; funded by SUAP in March 2020</a:t>
            </a:r>
          </a:p>
          <a:p>
            <a:endParaRPr lang="en-US" sz="1000" dirty="0">
              <a:latin typeface="+mj-lt"/>
            </a:endParaRPr>
          </a:p>
          <a:p>
            <a:r>
              <a:rPr lang="en-US" dirty="0">
                <a:latin typeface="+mj-lt"/>
              </a:rPr>
              <a:t>Harm reduction approach to addressing substance use</a:t>
            </a:r>
          </a:p>
          <a:p>
            <a:endParaRPr lang="en-US" sz="1000" dirty="0">
              <a:latin typeface="+mj-lt"/>
            </a:endParaRPr>
          </a:p>
          <a:p>
            <a:r>
              <a:rPr lang="en-US" dirty="0">
                <a:latin typeface="+mj-lt"/>
              </a:rPr>
              <a:t>Model: Primary care with interdisciplinary wrap-around services</a:t>
            </a:r>
          </a:p>
          <a:p>
            <a:endParaRPr lang="en-US" sz="1000" dirty="0">
              <a:latin typeface="+mj-lt"/>
            </a:endParaRPr>
          </a:p>
          <a:p>
            <a:pPr lvl="1"/>
            <a:r>
              <a:rPr lang="en-US" dirty="0">
                <a:latin typeface="+mj-lt"/>
              </a:rPr>
              <a:t>Access to care facilitators, outreach workers, system navigators, nurses, nurse practitioners, physician</a:t>
            </a:r>
          </a:p>
          <a:p>
            <a:pPr lvl="1"/>
            <a:r>
              <a:rPr lang="en-US" dirty="0"/>
              <a:t>Access to comprehensive medical care as well as safer opioid supply for people meeting eligibility criteria</a:t>
            </a:r>
          </a:p>
          <a:p>
            <a:pPr lvl="1"/>
            <a:endParaRPr lang="en-US" dirty="0">
              <a:latin typeface="+mj-lt"/>
            </a:endParaRPr>
          </a:p>
        </p:txBody>
      </p:sp>
    </p:spTree>
    <p:extLst>
      <p:ext uri="{BB962C8B-B14F-4D97-AF65-F5344CB8AC3E}">
        <p14:creationId xmlns:p14="http://schemas.microsoft.com/office/powerpoint/2010/main" val="4072769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166CA-5976-254F-8779-F2E73E8B5399}"/>
              </a:ext>
            </a:extLst>
          </p:cNvPr>
          <p:cNvSpPr>
            <a:spLocks noGrp="1"/>
          </p:cNvSpPr>
          <p:nvPr>
            <p:ph type="title"/>
          </p:nvPr>
        </p:nvSpPr>
        <p:spPr/>
        <p:txBody>
          <a:bodyPr/>
          <a:lstStyle/>
          <a:p>
            <a:r>
              <a:rPr lang="en-US" dirty="0"/>
              <a:t>SOS Evaluation goals </a:t>
            </a:r>
          </a:p>
        </p:txBody>
      </p:sp>
      <p:sp>
        <p:nvSpPr>
          <p:cNvPr id="3" name="Content Placeholder 2">
            <a:extLst>
              <a:ext uri="{FF2B5EF4-FFF2-40B4-BE49-F238E27FC236}">
                <a16:creationId xmlns:a16="http://schemas.microsoft.com/office/drawing/2014/main" id="{D188D40B-FA68-644B-9F3F-D125A936CA93}"/>
              </a:ext>
            </a:extLst>
          </p:cNvPr>
          <p:cNvSpPr>
            <a:spLocks noGrp="1"/>
          </p:cNvSpPr>
          <p:nvPr>
            <p:ph idx="1"/>
          </p:nvPr>
        </p:nvSpPr>
        <p:spPr>
          <a:xfrm>
            <a:off x="609600" y="1417637"/>
            <a:ext cx="10972800" cy="4625355"/>
          </a:xfrm>
        </p:spPr>
        <p:txBody>
          <a:bodyPr/>
          <a:lstStyle/>
          <a:p>
            <a:r>
              <a:rPr lang="en-US" sz="2400" dirty="0" smtClean="0"/>
              <a:t>Examine </a:t>
            </a:r>
            <a:r>
              <a:rPr lang="en-US" sz="2400" dirty="0"/>
              <a:t>impacts of SOS on </a:t>
            </a:r>
            <a:r>
              <a:rPr lang="en-US" sz="2400" dirty="0" smtClean="0"/>
              <a:t>clients</a:t>
            </a:r>
          </a:p>
          <a:p>
            <a:r>
              <a:rPr lang="en-US" sz="2400" dirty="0" smtClean="0"/>
              <a:t>Explore </a:t>
            </a:r>
            <a:r>
              <a:rPr lang="en-US" sz="2400" dirty="0"/>
              <a:t>client and staff perspectives on what is w</a:t>
            </a:r>
            <a:r>
              <a:rPr lang="en-CA" sz="2400" dirty="0" err="1"/>
              <a:t>orking</a:t>
            </a:r>
            <a:r>
              <a:rPr lang="en-CA" sz="2400" dirty="0"/>
              <a:t> </a:t>
            </a:r>
            <a:r>
              <a:rPr lang="en-CA" sz="2400" dirty="0" smtClean="0"/>
              <a:t>well</a:t>
            </a:r>
          </a:p>
          <a:p>
            <a:r>
              <a:rPr lang="en-CA" sz="2400" dirty="0" smtClean="0"/>
              <a:t>Explore </a:t>
            </a:r>
            <a:r>
              <a:rPr lang="en-CA" sz="2400" dirty="0"/>
              <a:t>client &amp; staff perspectives on what could be improved </a:t>
            </a:r>
            <a:endParaRPr lang="en-CA" sz="2400" dirty="0" smtClean="0"/>
          </a:p>
          <a:p>
            <a:r>
              <a:rPr lang="en-CA" sz="2400" dirty="0" smtClean="0"/>
              <a:t>Make </a:t>
            </a:r>
            <a:r>
              <a:rPr lang="en-CA" sz="2400" dirty="0"/>
              <a:t>recommendations for the program and the health system</a:t>
            </a:r>
          </a:p>
          <a:p>
            <a:endParaRPr lang="en-US" sz="2400" b="1" dirty="0"/>
          </a:p>
          <a:p>
            <a:r>
              <a:rPr lang="en-US" sz="2400" b="1" dirty="0"/>
              <a:t>Mixed methods </a:t>
            </a:r>
            <a:endParaRPr lang="en-US" sz="2400" b="1" dirty="0" smtClean="0"/>
          </a:p>
          <a:p>
            <a:endParaRPr lang="en-US" sz="2400" b="1" dirty="0"/>
          </a:p>
          <a:p>
            <a:pPr lvl="1"/>
            <a:r>
              <a:rPr lang="en-US" sz="2400" dirty="0"/>
              <a:t>Survey of clients starting SOS</a:t>
            </a:r>
          </a:p>
          <a:p>
            <a:pPr lvl="1"/>
            <a:r>
              <a:rPr lang="en-US" sz="2400" dirty="0"/>
              <a:t>Survey of current SOS clients </a:t>
            </a:r>
          </a:p>
          <a:p>
            <a:pPr lvl="1"/>
            <a:r>
              <a:rPr lang="en-US" sz="2400" dirty="0"/>
              <a:t>Focus groups with clients, staff </a:t>
            </a:r>
            <a:r>
              <a:rPr lang="en-US" sz="2400" dirty="0"/>
              <a:t>&amp;</a:t>
            </a:r>
            <a:r>
              <a:rPr lang="en-US" sz="2400" dirty="0" smtClean="0"/>
              <a:t> </a:t>
            </a:r>
            <a:r>
              <a:rPr lang="en-US" sz="2400" dirty="0"/>
              <a:t>with people on </a:t>
            </a:r>
            <a:r>
              <a:rPr lang="en-US" sz="2400" dirty="0" smtClean="0"/>
              <a:t>the SOS waitlist</a:t>
            </a:r>
            <a:endParaRPr lang="en-US" dirty="0"/>
          </a:p>
        </p:txBody>
      </p:sp>
    </p:spTree>
    <p:extLst>
      <p:ext uri="{BB962C8B-B14F-4D97-AF65-F5344CB8AC3E}">
        <p14:creationId xmlns:p14="http://schemas.microsoft.com/office/powerpoint/2010/main" val="2171661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3">
      <a:dk1>
        <a:srgbClr val="000000"/>
      </a:dk1>
      <a:lt1>
        <a:srgbClr val="FFFFFF"/>
      </a:lt1>
      <a:dk2>
        <a:srgbClr val="04617B"/>
      </a:dk2>
      <a:lt2>
        <a:srgbClr val="DBF5F9"/>
      </a:lt2>
      <a:accent1>
        <a:srgbClr val="009DDA"/>
      </a:accent1>
      <a:accent2>
        <a:srgbClr val="009DD9"/>
      </a:accent2>
      <a:accent3>
        <a:srgbClr val="009DDA"/>
      </a:accent3>
      <a:accent4>
        <a:srgbClr val="4FCDFF"/>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
  <a:themeElements>
    <a:clrScheme name="Custom 3">
      <a:dk1>
        <a:srgbClr val="000000"/>
      </a:dk1>
      <a:lt1>
        <a:srgbClr val="FFFFFF"/>
      </a:lt1>
      <a:dk2>
        <a:srgbClr val="04617B"/>
      </a:dk2>
      <a:lt2>
        <a:srgbClr val="DBF5F9"/>
      </a:lt2>
      <a:accent1>
        <a:srgbClr val="009DDA"/>
      </a:accent1>
      <a:accent2>
        <a:srgbClr val="009DD9"/>
      </a:accent2>
      <a:accent3>
        <a:srgbClr val="009DDA"/>
      </a:accent3>
      <a:accent4>
        <a:srgbClr val="4FCDFF"/>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39123</TotalTime>
  <Words>3283</Words>
  <Application>Microsoft Office PowerPoint</Application>
  <PresentationFormat>Widescreen</PresentationFormat>
  <Paragraphs>317</Paragraphs>
  <Slides>28</Slides>
  <Notes>28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Impact</vt:lpstr>
      <vt:lpstr>Calibri</vt:lpstr>
      <vt:lpstr>1_Office Theme</vt:lpstr>
      <vt:lpstr>Content Slide</vt:lpstr>
      <vt:lpstr>PowerPoint Presentation</vt:lpstr>
      <vt:lpstr> The Largest Public Health Crisis of a Generation </vt:lpstr>
      <vt:lpstr>Canadian deaths in 6 years: 27000 +</vt:lpstr>
      <vt:lpstr>PowerPoint Presentation</vt:lpstr>
      <vt:lpstr>PowerPoint Presentation</vt:lpstr>
      <vt:lpstr>Emerging issues  Increased community tolerance </vt:lpstr>
      <vt:lpstr>PowerPoint Presentation</vt:lpstr>
      <vt:lpstr>Background: SOS program at LIHC</vt:lpstr>
      <vt:lpstr>SOS Evaluation goals </vt:lpstr>
      <vt:lpstr>SOS program statistics</vt:lpstr>
      <vt:lpstr>SOS program impacts</vt:lpstr>
      <vt:lpstr>Use of unregulated opioids</vt:lpstr>
      <vt:lpstr>PowerPoint Presentation</vt:lpstr>
      <vt:lpstr>Overdose</vt:lpstr>
      <vt:lpstr>Homelessness and food insecurity</vt:lpstr>
      <vt:lpstr>Physical Health</vt:lpstr>
      <vt:lpstr>Mental Health</vt:lpstr>
      <vt:lpstr>Health Services Use</vt:lpstr>
      <vt:lpstr>Impact of wrap-around care</vt:lpstr>
      <vt:lpstr>Involvement in criminal activities</vt:lpstr>
      <vt:lpstr>Decreased involvement in criminal activities</vt:lpstr>
      <vt:lpstr>Involvement in survival sex work</vt:lpstr>
      <vt:lpstr>Decreased involvement in sex work</vt:lpstr>
      <vt:lpstr>PowerPoint Presentation</vt:lpstr>
      <vt:lpstr>WHAT DO WE NEED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 Reduction</dc:title>
  <dc:creator>Andrea Sereda</dc:creator>
  <cp:lastModifiedBy>Andrea Sereda</cp:lastModifiedBy>
  <cp:revision>723</cp:revision>
  <dcterms:modified xsi:type="dcterms:W3CDTF">2022-06-26T15:56:27Z</dcterms:modified>
</cp:coreProperties>
</file>