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5"/>
    <p:restoredTop sz="79286"/>
  </p:normalViewPr>
  <p:slideViewPr>
    <p:cSldViewPr snapToGrid="0" snapToObjects="1">
      <p:cViewPr>
        <p:scale>
          <a:sx n="113" d="100"/>
          <a:sy n="113" d="100"/>
        </p:scale>
        <p:origin x="1104" y="144"/>
      </p:cViewPr>
      <p:guideLst/>
    </p:cSldViewPr>
  </p:slideViewPr>
  <p:notesTextViewPr>
    <p:cViewPr>
      <p:scale>
        <a:sx n="1" d="1"/>
        <a:sy n="1" d="1"/>
      </p:scale>
      <p:origin x="0" y="-6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23E41-561F-134F-8129-18CD1F6F43B8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49B04-09F3-0A4C-A652-81CB56AA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49B04-09F3-0A4C-A652-81CB56AA51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49B04-09F3-0A4C-A652-81CB56AA51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78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latin typeface="+mn-lt"/>
                <a:cs typeface="Calibri"/>
              </a:rPr>
              <a:t>77 residents were assessed, and 62 (81%) residents were provided medications, alcohol, or cigarettes.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latin typeface="+mn-lt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(22%) residents received opioid agonist treatment (methadone, buprenorphine, or slow-release oral morphine).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(35%) received hydromorphone.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(40%) residents received prescriptions stimulants. 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49B04-09F3-0A4C-A652-81CB56AA5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latin typeface="+mn-lt"/>
                <a:cs typeface="Calibri"/>
              </a:rPr>
              <a:t>Hydromorphone = 27 (35%) residents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latin typeface="+mn-lt"/>
                <a:cs typeface="Calibri"/>
              </a:rPr>
              <a:t>Methadone = 7 (9%) residents; buprenorphine = 1 (1%); SROM = 10 (13%)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latin typeface="+mn-lt"/>
                <a:cs typeface="Calibri"/>
              </a:rPr>
              <a:t>71% of residents receiving OAT also received hydromorphone;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latin typeface="+mn-lt"/>
                <a:cs typeface="Calibri"/>
              </a:rPr>
              <a:t>Over 14 days in isolation, mean daily dosages increased of hydromorphone (45±32 [337 OME] to 57±42 mg [427 OME]), methylphenidate (51±28 to 77±37 mg)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Hydromorphone (n=27)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dosages increased over residents’ time in isolation from day one (mean 45 mg ± 32 mg; median 32 mg; range 16–158 mg daily) to day 14 (mean 57 mg ± 42 mg; median 48 mg; range 16–158 mg daily) (Fig. 2).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(12%) of these 27 residents were prescribed hydromorphone dosages above the BCCSU guideline suggested upper limit of 112 mg daily (14×8 mg tablets).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maximum daily dosage for methadone was 195 mg, for buprenorphine was 12 mg, for SROM was 800 mg; and for hydromorphone was 158 mg.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Methylphenidate daily dosages increased from day one (mean 51 mg ± 28 mg; median 40 mg; range 10–107 mg) to day 14 (mean 77 mg ± 37 mg; median 80 mg; range 15–160 mg).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Dextroamphetamine daily dosages increased from day one (mean 33mg±16mg; median 30mg; range 20 – 60mg) to day 14 (mean 46mg±13mg; median 40mg; range 30 – 60mg).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(15%) of 27 residents receiving methylphenidate were prescribed doses above the BCCSU guideline suggested upper limit of 100 mg daily.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eight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dents receiving dextroamphetamine, one (13%) required dosages above the guideline suggested upper limit of 120 mg </a:t>
            </a:r>
            <a:r>
              <a:rPr lang="en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daily.</a:t>
            </a: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49B04-09F3-0A4C-A652-81CB56AA5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6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E4C8-520D-6748-882F-DFC7415C0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EAC9B-4BEF-5D4D-AA1B-E14948910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DB326-33F0-0E4D-A5E9-8477B350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79F3-1532-B946-B2EC-D29F897117C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29BC-FE50-9746-96F7-970F1C12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C299B-7772-9A46-A85F-14457E00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78C-4A77-9047-80A9-9C7181178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71F-3FF2-8F4B-908C-56D014C8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6C4BB-AF00-6943-A7F3-D8BC77C58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AC1EA-A4C7-9D40-95B8-876BB8E6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79F3-1532-B946-B2EC-D29F897117C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02646-F30C-E747-8797-AF11352D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8AC66-6A9E-0441-9716-8223CB2F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78C-4A77-9047-80A9-9C7181178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5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7CC784-88FA-C04D-8950-39E0CFAA9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A6C91-417B-494B-8240-A8F69B598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3DA7-FEA6-7D45-86F7-E1012ECD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79F3-1532-B946-B2EC-D29F897117C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70038-A5C9-F047-BC4E-DCCC61C5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4D333-6572-DD48-B772-09DA873F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78C-4A77-9047-80A9-9C7181178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6D64F-7C65-7C44-85D5-A959AA12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8B16-412A-574A-96BB-7BD81B341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17B32-9C3E-0845-A4DD-A350C5FA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79F3-1532-B946-B2EC-D29F897117C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557F-4221-B54E-B2A2-5245C386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244EB-9A91-544D-985F-8185B27C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78C-4A77-9047-80A9-9C7181178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5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6028-3D63-5646-9AE8-96F05F35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74B2C-AE5C-E247-BF34-007DE04AA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29B72-5FC1-B04D-8F73-090E4A50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79F3-1532-B946-B2EC-D29F897117C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4481C-5492-0348-BC52-CC4D633A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0E9F3-8326-7449-838A-9CFD3569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78C-4A77-9047-80A9-9C7181178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AA568-4298-AE41-BB53-73BF513B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F44F2-744E-1B4E-8CEA-B3423EE67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0044-17CA-B347-B964-CC5F55B20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55E7D-0178-0143-A4E0-71DA0173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79F3-1532-B946-B2EC-D29F897117C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7C068-3845-DB42-B4C2-CABA9DC9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BF655-6ABD-2645-9E48-4B64BDF6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78C-4A77-9047-80A9-9C7181178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9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56A31-3E7E-B940-994E-A1EFAD71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54405-0744-8547-8EF4-FCB5E8387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28931-36BB-994B-95ED-2A771E52D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CF299-84D6-BD4E-BAF9-32F4B5DCF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C0C73-5D15-0F44-9A50-C2E1FC9BA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4F0080-D67F-A94C-95AD-00FE812D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79F3-1532-B946-B2EC-D29F897117C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84F18-D5E1-194B-9C29-49235381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CFE2E-B9AB-4144-AB6E-612C109F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78C-4A77-9047-80A9-9C7181178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8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C8A8-2D62-B546-ACAB-00459AF9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85E64-D984-424E-BFFF-98A5F5AD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79F3-1532-B946-B2EC-D29F897117C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ED69E-73CA-7D4A-9592-0C9041FCA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A3BAE-9DEC-8940-9F31-2AC2C52C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78C-4A77-9047-80A9-9C7181178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1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9DF0B-6181-174A-B53C-BF95292D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79F3-1532-B946-B2EC-D29F897117C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02487-6429-7F4E-8ECA-F7BDFDC1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28CFC-1C3A-1D4C-9B58-B762BAD0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78C-4A77-9047-80A9-9C7181178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6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9FCB-FBE1-FB4E-BA17-47625A4E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AA101-FBC5-7846-BD4C-DFB3123B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B8B75-7ABF-F04F-8348-08908B9E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698CB-E141-AD44-9B07-8FDACD9D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79F3-1532-B946-B2EC-D29F897117C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ED386-955D-934A-8766-CC411D5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555AD-A48E-9140-AA4F-613FA939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78C-4A77-9047-80A9-9C7181178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4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185D-A1E5-6C4D-93CC-5BF23246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589D3-7DF1-4C44-BDB1-2092E525D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412E3-D84E-C642-A6D9-8EABD4658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3A989-5B88-EE4B-B578-2403CBA5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79F3-1532-B946-B2EC-D29F897117C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8752D-BB3C-134D-A4A0-011C2DB5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FF7D2-DCC0-D045-B62F-91F1CA98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78C-4A77-9047-80A9-9C7181178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3BCC3-9C2C-6F48-A077-CE4CBCED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23D4-AA4D-3046-8ADD-22F83F17B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1EF7F-02D3-D14A-A680-E3575FF7D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F79F3-1532-B946-B2EC-D29F897117C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4FE68-487F-FD45-A639-E41A48199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31C5E-40C9-C143-A833-DEE5682E5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4978C-4A77-9047-80A9-9C7181178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3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B2B9912-B8BE-6D45-8B0D-9FC654F8A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615950"/>
            <a:ext cx="11988800" cy="5626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9204B1-765C-254A-9C7F-91B656CA9C9B}"/>
              </a:ext>
            </a:extLst>
          </p:cNvPr>
          <p:cNvSpPr txBox="1"/>
          <p:nvPr/>
        </p:nvSpPr>
        <p:spPr>
          <a:xfrm>
            <a:off x="8182375" y="6320367"/>
            <a:ext cx="3749981" cy="309281"/>
          </a:xfrm>
          <a:prstGeom prst="rect">
            <a:avLst/>
          </a:prstGeom>
          <a:noFill/>
        </p:spPr>
        <p:txBody>
          <a:bodyPr wrap="square" lIns="62451" tIns="31225" rIns="62451" bIns="31225" rtlCol="0">
            <a:spAutoFit/>
          </a:bodyPr>
          <a:lstStyle/>
          <a:p>
            <a:pPr algn="r"/>
            <a:r>
              <a:rPr lang="en-US" sz="1600" b="1" dirty="0">
                <a:latin typeface="Calibri"/>
                <a:cs typeface="Calibri"/>
              </a:rPr>
              <a:t>thomas.brothers@dal.ca</a:t>
            </a:r>
          </a:p>
        </p:txBody>
      </p:sp>
    </p:spTree>
    <p:extLst>
      <p:ext uri="{BB962C8B-B14F-4D97-AF65-F5344CB8AC3E}">
        <p14:creationId xmlns:p14="http://schemas.microsoft.com/office/powerpoint/2010/main" val="46214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outdoor, building, sky, street&#10;&#10;Description automatically generated">
            <a:extLst>
              <a:ext uri="{FF2B5EF4-FFF2-40B4-BE49-F238E27FC236}">
                <a16:creationId xmlns:a16="http://schemas.microsoft.com/office/drawing/2014/main" id="{1F04E06C-B7E6-3743-9EC2-918E682A9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64" b="569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440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BDD1-67B9-824F-A6B2-16945C4C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prescribing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B7A08-AB27-E841-B1B3-117C04925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Opioids</a:t>
            </a:r>
          </a:p>
          <a:p>
            <a:pPr lvl="1"/>
            <a:r>
              <a:rPr lang="en-US" dirty="0"/>
              <a:t>Offer OAT (methadone, buprenorphine, or SROM) to all patients with opioid use disorder</a:t>
            </a:r>
          </a:p>
          <a:p>
            <a:pPr lvl="1"/>
            <a:r>
              <a:rPr lang="en-US" dirty="0"/>
              <a:t>Oral hydromorphone IR 8mg tablets, 1-3 tabs q3h as needed</a:t>
            </a:r>
          </a:p>
          <a:p>
            <a:pPr lvl="1"/>
            <a:r>
              <a:rPr lang="en-US" dirty="0"/>
              <a:t>Max. daily dose of 112mg hydromorphone (14 tablets)</a:t>
            </a:r>
          </a:p>
          <a:p>
            <a:pPr lvl="1"/>
            <a:endParaRPr lang="en-US" dirty="0"/>
          </a:p>
          <a:p>
            <a:r>
              <a:rPr lang="en-US" dirty="0"/>
              <a:t>Stimulants</a:t>
            </a:r>
          </a:p>
          <a:p>
            <a:pPr lvl="1"/>
            <a:r>
              <a:rPr lang="en-US" dirty="0"/>
              <a:t>Methylphenidate SR 20-40mg tablets once daily and/or methylphenidate IR 10-20mg tablets twice daily</a:t>
            </a:r>
          </a:p>
          <a:p>
            <a:pPr lvl="1"/>
            <a:r>
              <a:rPr lang="en-US" dirty="0"/>
              <a:t>Max. daily dose of 100mg methylphenidate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Dextroamphetamine SR 10-20mg tablets once daily and/or dextroamphetamine IR 10-20mg tablets twice or thrice daily</a:t>
            </a:r>
          </a:p>
          <a:p>
            <a:pPr lvl="1"/>
            <a:r>
              <a:rPr lang="en-US" dirty="0"/>
              <a:t>Max. daily dose of 80-120mg dextroamphetamine</a:t>
            </a:r>
          </a:p>
          <a:p>
            <a:pPr lvl="1"/>
            <a:endParaRPr lang="en-US" dirty="0"/>
          </a:p>
          <a:p>
            <a:r>
              <a:rPr lang="en-US" dirty="0"/>
              <a:t>Alcohol (strong beer); tobacco/nicotine; benzodiazepines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4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E9D2-F9F2-5F49-B697-3152ABC6E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Substances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0524CEAB-E712-BA46-9981-725464C0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80" y="1442331"/>
            <a:ext cx="10545640" cy="522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2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F1EC-2BBF-054F-A4B5-732432E4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Dosages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7E93CE6-0D26-4848-89CA-787092DE9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99" y="1318144"/>
            <a:ext cx="3971533" cy="538922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5E74B4DD-9502-DC4F-A5CA-8D356E664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638" y="1318144"/>
            <a:ext cx="7549673" cy="523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0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3BED-4EA1-A646-929D-145DA590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3F67-9549-3348-B17C-0C91DEBF8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447675" eaLnBrk="0" hangingPunct="0">
              <a:spcBef>
                <a:spcPts val="0"/>
              </a:spcBef>
              <a:spcAft>
                <a:spcPts val="820"/>
              </a:spcAft>
              <a:buSzPct val="100000"/>
              <a:buFontTx/>
              <a:buChar char="•"/>
              <a:tabLst>
                <a:tab pos="522288" algn="l"/>
              </a:tabLst>
            </a:pPr>
            <a:r>
              <a:rPr lang="en-US" dirty="0">
                <a:cs typeface="Calibri"/>
              </a:rPr>
              <a:t>During 1,059 person-days in isolation, there were zero overdoses. </a:t>
            </a:r>
          </a:p>
          <a:p>
            <a:pPr marL="447675" indent="-447675" eaLnBrk="0" hangingPunct="0">
              <a:spcBef>
                <a:spcPts val="0"/>
              </a:spcBef>
              <a:spcAft>
                <a:spcPts val="820"/>
              </a:spcAft>
              <a:buSzPct val="100000"/>
              <a:buFontTx/>
              <a:buChar char="•"/>
              <a:tabLst>
                <a:tab pos="522288" algn="l"/>
              </a:tabLst>
            </a:pPr>
            <a:r>
              <a:rPr lang="en-US" dirty="0">
                <a:cs typeface="Calibri"/>
              </a:rPr>
              <a:t>Six residents (8%) left isolation prematurely, but four returned.</a:t>
            </a:r>
          </a:p>
          <a:p>
            <a:pPr marL="447675" indent="-447675" eaLnBrk="0" hangingPunct="0">
              <a:spcBef>
                <a:spcPts val="0"/>
              </a:spcBef>
              <a:spcAft>
                <a:spcPts val="820"/>
              </a:spcAft>
              <a:buSzPct val="100000"/>
              <a:buFontTx/>
              <a:buChar char="•"/>
              <a:tabLst>
                <a:tab pos="522288" algn="l"/>
              </a:tabLst>
            </a:pPr>
            <a:r>
              <a:rPr lang="en-US" dirty="0">
                <a:cs typeface="Calibri"/>
              </a:rPr>
              <a:t>Documented concerns regarding intoxication occurred six times (0.005 events/person-day) and medication diversion/sharing three times (0.003 events/person-day)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5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3BED-4EA1-A646-929D-145DA590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Prescriber reflections &amp; </a:t>
            </a:r>
            <a:br>
              <a:rPr lang="en-US" dirty="0"/>
            </a:br>
            <a:r>
              <a:rPr lang="en-US" dirty="0"/>
              <a:t>subsequent developments</a:t>
            </a:r>
          </a:p>
        </p:txBody>
      </p:sp>
    </p:spTree>
    <p:extLst>
      <p:ext uri="{BB962C8B-B14F-4D97-AF65-F5344CB8AC3E}">
        <p14:creationId xmlns:p14="http://schemas.microsoft.com/office/powerpoint/2010/main" val="429833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F695F6077C146B3E5A5077F662BE3" ma:contentTypeVersion="16" ma:contentTypeDescription="Create a new document." ma:contentTypeScope="" ma:versionID="ff52253d4f17f353b54749711b2f41eb">
  <xsd:schema xmlns:xsd="http://www.w3.org/2001/XMLSchema" xmlns:xs="http://www.w3.org/2001/XMLSchema" xmlns:p="http://schemas.microsoft.com/office/2006/metadata/properties" xmlns:ns2="d418fa61-7290-44ca-8b70-0991122b73c2" xmlns:ns3="c27ab361-ea21-4de6-a920-6d877cd3b88e" targetNamespace="http://schemas.microsoft.com/office/2006/metadata/properties" ma:root="true" ma:fieldsID="d4dd31f41499613233f5000553feec03" ns2:_="" ns3:_="">
    <xsd:import namespace="d418fa61-7290-44ca-8b70-0991122b73c2"/>
    <xsd:import namespace="c27ab361-ea21-4de6-a920-6d877cd3b8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8fa61-7290-44ca-8b70-0991122b73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c99ddc7-4394-4b18-926e-640eebf60d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ab361-ea21-4de6-a920-6d877cd3b88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a00386-c7d8-47a4-848e-57d4cea046be}" ma:internalName="TaxCatchAll" ma:showField="CatchAllData" ma:web="c27ab361-ea21-4de6-a920-6d877cd3b8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18fa61-7290-44ca-8b70-0991122b73c2">
      <Terms xmlns="http://schemas.microsoft.com/office/infopath/2007/PartnerControls"/>
    </lcf76f155ced4ddcb4097134ff3c332f>
    <TaxCatchAll xmlns="c27ab361-ea21-4de6-a920-6d877cd3b88e" xsi:nil="true"/>
  </documentManagement>
</p:properties>
</file>

<file path=customXml/itemProps1.xml><?xml version="1.0" encoding="utf-8"?>
<ds:datastoreItem xmlns:ds="http://schemas.openxmlformats.org/officeDocument/2006/customXml" ds:itemID="{CD4FA9A8-108D-4D52-8065-BFCD56E8D76E}"/>
</file>

<file path=customXml/itemProps2.xml><?xml version="1.0" encoding="utf-8"?>
<ds:datastoreItem xmlns:ds="http://schemas.openxmlformats.org/officeDocument/2006/customXml" ds:itemID="{7EA41776-788A-47B8-81A0-44FB2C6D1029}"/>
</file>

<file path=customXml/itemProps3.xml><?xml version="1.0" encoding="utf-8"?>
<ds:datastoreItem xmlns:ds="http://schemas.openxmlformats.org/officeDocument/2006/customXml" ds:itemID="{81477EC0-1F83-49DC-B9B8-BD141D1A110A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546</Words>
  <Application>Microsoft Macintosh PowerPoint</Application>
  <PresentationFormat>Widescreen</PresentationFormat>
  <Paragraphs>46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Summary of prescribing guidance</vt:lpstr>
      <vt:lpstr>Results: Substances</vt:lpstr>
      <vt:lpstr>Results: Dosages</vt:lpstr>
      <vt:lpstr>Results: Outcomes</vt:lpstr>
      <vt:lpstr>Prescriber reflections &amp;  subsequent developments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Brothers</dc:creator>
  <cp:lastModifiedBy>Thomas Brothers</cp:lastModifiedBy>
  <cp:revision>2</cp:revision>
  <dcterms:created xsi:type="dcterms:W3CDTF">2022-06-24T19:53:37Z</dcterms:created>
  <dcterms:modified xsi:type="dcterms:W3CDTF">2022-06-24T20:26:24Z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0x010100F40F695F6077C146B3E5A5077F662BE3</vt:lpwstr>
  </property>
</Properties>
</file>