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96" r:id="rId4"/>
    <p:sldId id="286" r:id="rId5"/>
    <p:sldId id="288" r:id="rId6"/>
    <p:sldId id="311" r:id="rId7"/>
    <p:sldId id="305" r:id="rId8"/>
    <p:sldId id="309" r:id="rId9"/>
    <p:sldId id="287" r:id="rId10"/>
    <p:sldId id="290" r:id="rId11"/>
    <p:sldId id="289" r:id="rId12"/>
    <p:sldId id="297" r:id="rId13"/>
    <p:sldId id="278" r:id="rId14"/>
    <p:sldId id="298" r:id="rId15"/>
    <p:sldId id="299" r:id="rId16"/>
    <p:sldId id="306" r:id="rId17"/>
    <p:sldId id="310" r:id="rId18"/>
    <p:sldId id="281" r:id="rId19"/>
    <p:sldId id="302" r:id="rId20"/>
    <p:sldId id="301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7EBC3-329A-472F-A2EF-881BB78F04B2}" v="69" dt="2021-11-05T23:21:33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7D1E8-8720-420F-A7FF-A81645D23164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BE82F9AC-4D89-4981-A386-87C3B652C5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b="1" dirty="0"/>
            <a:t>Membership</a:t>
          </a:r>
        </a:p>
        <a:p>
          <a:pPr>
            <a:lnSpc>
              <a:spcPct val="100000"/>
            </a:lnSpc>
          </a:pPr>
          <a:r>
            <a:rPr lang="en-CA" sz="2000" b="1" dirty="0"/>
            <a:t>Assessment</a:t>
          </a:r>
        </a:p>
      </dgm:t>
    </dgm:pt>
    <dgm:pt modelId="{22EB4420-408B-41A6-AB71-5031095D9D7A}" type="parTrans" cxnId="{25EACC3C-88BB-4FB0-9962-BE42A08D6F24}">
      <dgm:prSet/>
      <dgm:spPr/>
      <dgm:t>
        <a:bodyPr/>
        <a:lstStyle/>
        <a:p>
          <a:endParaRPr lang="en-CA" sz="2000" b="1"/>
        </a:p>
      </dgm:t>
    </dgm:pt>
    <dgm:pt modelId="{5F4C58EB-452F-4B7F-89D9-6DC6F2BDE9C4}" type="sibTrans" cxnId="{25EACC3C-88BB-4FB0-9962-BE42A08D6F24}">
      <dgm:prSet/>
      <dgm:spPr/>
      <dgm:t>
        <a:bodyPr/>
        <a:lstStyle/>
        <a:p>
          <a:endParaRPr lang="en-CA" sz="2000" b="1"/>
        </a:p>
      </dgm:t>
    </dgm:pt>
    <dgm:pt modelId="{9AA54229-F166-4A41-967B-0AD4B35D411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b="1" dirty="0"/>
            <a:t>Market Navigation</a:t>
          </a:r>
        </a:p>
      </dgm:t>
    </dgm:pt>
    <dgm:pt modelId="{9425BA23-15D0-4D74-BADF-A542C2E57028}" type="parTrans" cxnId="{BA8EBB47-F012-4244-BD43-E978EECBEBC3}">
      <dgm:prSet/>
      <dgm:spPr/>
      <dgm:t>
        <a:bodyPr/>
        <a:lstStyle/>
        <a:p>
          <a:endParaRPr lang="en-CA" sz="2000" b="1"/>
        </a:p>
      </dgm:t>
    </dgm:pt>
    <dgm:pt modelId="{11060DA2-53B8-464C-BB0E-DCE3756AFB70}" type="sibTrans" cxnId="{BA8EBB47-F012-4244-BD43-E978EECBEBC3}">
      <dgm:prSet/>
      <dgm:spPr/>
      <dgm:t>
        <a:bodyPr/>
        <a:lstStyle/>
        <a:p>
          <a:endParaRPr lang="en-CA" sz="2000" b="1"/>
        </a:p>
      </dgm:t>
    </dgm:pt>
    <dgm:pt modelId="{6632DAF4-8F79-45CF-ACD5-6D394875F98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b="1" dirty="0"/>
            <a:t>Quality Control</a:t>
          </a:r>
        </a:p>
      </dgm:t>
    </dgm:pt>
    <dgm:pt modelId="{3AD68992-B316-4332-AD0B-E322A809AF1C}" type="parTrans" cxnId="{2D616D32-484B-4FA6-9CB2-9D58CA887815}">
      <dgm:prSet/>
      <dgm:spPr/>
      <dgm:t>
        <a:bodyPr/>
        <a:lstStyle/>
        <a:p>
          <a:endParaRPr lang="en-CA" sz="2000" b="1"/>
        </a:p>
      </dgm:t>
    </dgm:pt>
    <dgm:pt modelId="{FFFB1900-0EF7-48C4-8868-1997B940DE05}" type="sibTrans" cxnId="{2D616D32-484B-4FA6-9CB2-9D58CA887815}">
      <dgm:prSet/>
      <dgm:spPr/>
      <dgm:t>
        <a:bodyPr/>
        <a:lstStyle/>
        <a:p>
          <a:endParaRPr lang="en-CA" sz="2000" b="1"/>
        </a:p>
      </dgm:t>
    </dgm:pt>
    <dgm:pt modelId="{922AC9AC-87B5-4C8F-B309-6E755FBE874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b="1"/>
            <a:t>Packaging and Labeling</a:t>
          </a:r>
        </a:p>
      </dgm:t>
    </dgm:pt>
    <dgm:pt modelId="{093624A7-A88B-450A-967D-8FCF7DECD360}" type="parTrans" cxnId="{7C4FA4E8-6925-4AFA-BA9B-5B7DCBDB96A9}">
      <dgm:prSet/>
      <dgm:spPr/>
      <dgm:t>
        <a:bodyPr/>
        <a:lstStyle/>
        <a:p>
          <a:endParaRPr lang="en-CA" sz="2000" b="1"/>
        </a:p>
      </dgm:t>
    </dgm:pt>
    <dgm:pt modelId="{157FF7B0-4392-44C6-9657-D8DC81B2BB40}" type="sibTrans" cxnId="{7C4FA4E8-6925-4AFA-BA9B-5B7DCBDB96A9}">
      <dgm:prSet/>
      <dgm:spPr/>
      <dgm:t>
        <a:bodyPr/>
        <a:lstStyle/>
        <a:p>
          <a:endParaRPr lang="en-CA" sz="2000" b="1"/>
        </a:p>
      </dgm:t>
    </dgm:pt>
    <dgm:pt modelId="{4A456D83-05EF-40B1-911B-91547822A27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b="1" dirty="0"/>
            <a:t>Distribution</a:t>
          </a:r>
        </a:p>
      </dgm:t>
    </dgm:pt>
    <dgm:pt modelId="{42FC7526-E647-404B-B6B2-659667823E3D}" type="parTrans" cxnId="{DF3D393E-E256-4C38-B19E-507710604FDA}">
      <dgm:prSet/>
      <dgm:spPr/>
      <dgm:t>
        <a:bodyPr/>
        <a:lstStyle/>
        <a:p>
          <a:endParaRPr lang="en-CA" sz="2000" b="1"/>
        </a:p>
      </dgm:t>
    </dgm:pt>
    <dgm:pt modelId="{A4AD0DE6-FB19-4454-B934-E39CCFC57D9F}" type="sibTrans" cxnId="{DF3D393E-E256-4C38-B19E-507710604FDA}">
      <dgm:prSet/>
      <dgm:spPr/>
      <dgm:t>
        <a:bodyPr/>
        <a:lstStyle/>
        <a:p>
          <a:endParaRPr lang="en-CA" sz="2000" b="1"/>
        </a:p>
      </dgm:t>
    </dgm:pt>
    <dgm:pt modelId="{509B2149-179A-494B-9AA2-B42C810EFBE9}" type="pres">
      <dgm:prSet presAssocID="{7647D1E8-8720-420F-A7FF-A81645D2316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CC9F7-B96D-4EF8-ACEA-25B177157A11}" type="pres">
      <dgm:prSet presAssocID="{BE82F9AC-4D89-4981-A386-87C3B652C5B1}" presName="compNode" presStyleCnt="0"/>
      <dgm:spPr/>
    </dgm:pt>
    <dgm:pt modelId="{28693A2E-1B7A-4F7B-BE51-40DF45201AF0}" type="pres">
      <dgm:prSet presAssocID="{BE82F9AC-4D89-4981-A386-87C3B652C5B1}" presName="iconRect" presStyleLbl="node1" presStyleIdx="0" presStyleCnt="5" custLinFactX="100000" custLinFactNeighborX="166248" custLinFactNeighborY="5735"/>
      <dgm:spPr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5D04185-A0C1-4F28-A465-5970DC0B514A}" type="pres">
      <dgm:prSet presAssocID="{BE82F9AC-4D89-4981-A386-87C3B652C5B1}" presName="spaceRect" presStyleCnt="0"/>
      <dgm:spPr/>
    </dgm:pt>
    <dgm:pt modelId="{A1C9BB82-CF34-4A37-8028-582511190F35}" type="pres">
      <dgm:prSet presAssocID="{BE82F9AC-4D89-4981-A386-87C3B652C5B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009F4DB-F8D3-4E97-8377-537750ECEB7B}" type="pres">
      <dgm:prSet presAssocID="{5F4C58EB-452F-4B7F-89D9-6DC6F2BDE9C4}" presName="sibTrans" presStyleCnt="0"/>
      <dgm:spPr/>
    </dgm:pt>
    <dgm:pt modelId="{919CDE79-02A6-4530-92D9-8B671852E22A}" type="pres">
      <dgm:prSet presAssocID="{9AA54229-F166-4A41-967B-0AD4B35D4118}" presName="compNode" presStyleCnt="0"/>
      <dgm:spPr/>
    </dgm:pt>
    <dgm:pt modelId="{40F55174-B203-4D2C-BAD1-4E5F9B9D2BDD}" type="pres">
      <dgm:prSet presAssocID="{9AA54229-F166-4A41-967B-0AD4B35D4118}" presName="iconRect" presStyleLbl="node1" presStyleIdx="1" presStyleCnt="5" custLinFactX="-100000" custLinFactNeighborX="-155995" custLinFactNeighborY="7727"/>
      <dgm:spPr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1F2892E-0392-4EC3-B10B-E886A3911BB6}" type="pres">
      <dgm:prSet presAssocID="{9AA54229-F166-4A41-967B-0AD4B35D4118}" presName="spaceRect" presStyleCnt="0"/>
      <dgm:spPr/>
    </dgm:pt>
    <dgm:pt modelId="{9E2782EA-2DA5-4EB5-A511-A9FFFC3F9FBC}" type="pres">
      <dgm:prSet presAssocID="{9AA54229-F166-4A41-967B-0AD4B35D411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CDED890-D2FA-4C47-BED7-75093E482D15}" type="pres">
      <dgm:prSet presAssocID="{11060DA2-53B8-464C-BB0E-DCE3756AFB70}" presName="sibTrans" presStyleCnt="0"/>
      <dgm:spPr/>
    </dgm:pt>
    <dgm:pt modelId="{9D5E2C2F-9184-4EE3-A09F-AA7985CC6E1D}" type="pres">
      <dgm:prSet presAssocID="{6632DAF4-8F79-45CF-ACD5-6D394875F985}" presName="compNode" presStyleCnt="0"/>
      <dgm:spPr/>
    </dgm:pt>
    <dgm:pt modelId="{EB1FD8D6-046C-4232-81B5-AC33097640A0}" type="pres">
      <dgm:prSet presAssocID="{6632DAF4-8F79-45CF-ACD5-6D394875F985}" presName="iconRect" presStyleLbl="node1" presStyleIdx="2" presStyleCnt="5"/>
      <dgm:spPr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94AFD1D-F7E4-4D25-93AC-76FE04C295A9}" type="pres">
      <dgm:prSet presAssocID="{6632DAF4-8F79-45CF-ACD5-6D394875F985}" presName="spaceRect" presStyleCnt="0"/>
      <dgm:spPr/>
    </dgm:pt>
    <dgm:pt modelId="{885AB325-BBE4-46A1-89E3-6DC0F7DB798F}" type="pres">
      <dgm:prSet presAssocID="{6632DAF4-8F79-45CF-ACD5-6D394875F985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366D946-2DE6-4E3E-B107-054E58784B32}" type="pres">
      <dgm:prSet presAssocID="{FFFB1900-0EF7-48C4-8868-1997B940DE05}" presName="sibTrans" presStyleCnt="0"/>
      <dgm:spPr/>
    </dgm:pt>
    <dgm:pt modelId="{13E0903E-8F8B-4259-A664-AED2CD1C1B7F}" type="pres">
      <dgm:prSet presAssocID="{922AC9AC-87B5-4C8F-B309-6E755FBE8746}" presName="compNode" presStyleCnt="0"/>
      <dgm:spPr/>
    </dgm:pt>
    <dgm:pt modelId="{89DBAC33-60FD-4B3B-803A-49F1818436C0}" type="pres">
      <dgm:prSet presAssocID="{922AC9AC-87B5-4C8F-B309-6E755FBE8746}" presName="iconRect" presStyleLbl="node1" presStyleIdx="3" presStyleCnt="5"/>
      <dgm:spPr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6E5614-1A7D-4332-9482-B8A72243B058}" type="pres">
      <dgm:prSet presAssocID="{922AC9AC-87B5-4C8F-B309-6E755FBE8746}" presName="spaceRect" presStyleCnt="0"/>
      <dgm:spPr/>
    </dgm:pt>
    <dgm:pt modelId="{5500345A-2E71-4DA1-BB5C-96E9A770B390}" type="pres">
      <dgm:prSet presAssocID="{922AC9AC-87B5-4C8F-B309-6E755FBE8746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10D3B3-4C9B-4DD7-AC38-65D8631B37B7}" type="pres">
      <dgm:prSet presAssocID="{157FF7B0-4392-44C6-9657-D8DC81B2BB40}" presName="sibTrans" presStyleCnt="0"/>
      <dgm:spPr/>
    </dgm:pt>
    <dgm:pt modelId="{5AB5584F-F16B-47D5-B152-BEC1C743E22E}" type="pres">
      <dgm:prSet presAssocID="{4A456D83-05EF-40B1-911B-91547822A274}" presName="compNode" presStyleCnt="0"/>
      <dgm:spPr/>
    </dgm:pt>
    <dgm:pt modelId="{20E12E71-FC56-49B5-AB56-9D6B8404A7F4}" type="pres">
      <dgm:prSet presAssocID="{4A456D83-05EF-40B1-911B-91547822A274}" presName="iconRect" presStyleLbl="node1" presStyleIdx="4" presStyleCnt="5"/>
      <dgm:spPr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x"/>
        </a:ext>
      </dgm:extLst>
    </dgm:pt>
    <dgm:pt modelId="{1EDC8DAD-00B5-4796-AFCE-24AEB547693F}" type="pres">
      <dgm:prSet presAssocID="{4A456D83-05EF-40B1-911B-91547822A274}" presName="spaceRect" presStyleCnt="0"/>
      <dgm:spPr/>
    </dgm:pt>
    <dgm:pt modelId="{424C1F58-E53B-4095-9EB3-9FF31DE1675C}" type="pres">
      <dgm:prSet presAssocID="{4A456D83-05EF-40B1-911B-91547822A274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FF589-379E-4F40-8BA7-689B67B0CCA2}" type="presOf" srcId="{7647D1E8-8720-420F-A7FF-A81645D23164}" destId="{509B2149-179A-494B-9AA2-B42C810EFBE9}" srcOrd="0" destOrd="0" presId="urn:microsoft.com/office/officeart/2018/2/layout/IconLabelList"/>
    <dgm:cxn modelId="{7C4FA4E8-6925-4AFA-BA9B-5B7DCBDB96A9}" srcId="{7647D1E8-8720-420F-A7FF-A81645D23164}" destId="{922AC9AC-87B5-4C8F-B309-6E755FBE8746}" srcOrd="3" destOrd="0" parTransId="{093624A7-A88B-450A-967D-8FCF7DECD360}" sibTransId="{157FF7B0-4392-44C6-9657-D8DC81B2BB40}"/>
    <dgm:cxn modelId="{37728F39-B800-4A58-9994-C2120C0D6C6C}" type="presOf" srcId="{4A456D83-05EF-40B1-911B-91547822A274}" destId="{424C1F58-E53B-4095-9EB3-9FF31DE1675C}" srcOrd="0" destOrd="0" presId="urn:microsoft.com/office/officeart/2018/2/layout/IconLabelList"/>
    <dgm:cxn modelId="{B93A415A-C5E4-4C33-B819-814FC50FE1EB}" type="presOf" srcId="{6632DAF4-8F79-45CF-ACD5-6D394875F985}" destId="{885AB325-BBE4-46A1-89E3-6DC0F7DB798F}" srcOrd="0" destOrd="0" presId="urn:microsoft.com/office/officeart/2018/2/layout/IconLabelList"/>
    <dgm:cxn modelId="{925503CD-2A60-4F58-B38E-4914110C28C4}" type="presOf" srcId="{9AA54229-F166-4A41-967B-0AD4B35D4118}" destId="{9E2782EA-2DA5-4EB5-A511-A9FFFC3F9FBC}" srcOrd="0" destOrd="0" presId="urn:microsoft.com/office/officeart/2018/2/layout/IconLabelList"/>
    <dgm:cxn modelId="{47371038-7AFF-4C1D-99FF-7D44372B9EFE}" type="presOf" srcId="{BE82F9AC-4D89-4981-A386-87C3B652C5B1}" destId="{A1C9BB82-CF34-4A37-8028-582511190F35}" srcOrd="0" destOrd="0" presId="urn:microsoft.com/office/officeart/2018/2/layout/IconLabelList"/>
    <dgm:cxn modelId="{BA8EBB47-F012-4244-BD43-E978EECBEBC3}" srcId="{7647D1E8-8720-420F-A7FF-A81645D23164}" destId="{9AA54229-F166-4A41-967B-0AD4B35D4118}" srcOrd="1" destOrd="0" parTransId="{9425BA23-15D0-4D74-BADF-A542C2E57028}" sibTransId="{11060DA2-53B8-464C-BB0E-DCE3756AFB70}"/>
    <dgm:cxn modelId="{740819F5-EBAE-4456-8CF3-3E50A19A94C4}" type="presOf" srcId="{922AC9AC-87B5-4C8F-B309-6E755FBE8746}" destId="{5500345A-2E71-4DA1-BB5C-96E9A770B390}" srcOrd="0" destOrd="0" presId="urn:microsoft.com/office/officeart/2018/2/layout/IconLabelList"/>
    <dgm:cxn modelId="{2D616D32-484B-4FA6-9CB2-9D58CA887815}" srcId="{7647D1E8-8720-420F-A7FF-A81645D23164}" destId="{6632DAF4-8F79-45CF-ACD5-6D394875F985}" srcOrd="2" destOrd="0" parTransId="{3AD68992-B316-4332-AD0B-E322A809AF1C}" sibTransId="{FFFB1900-0EF7-48C4-8868-1997B940DE05}"/>
    <dgm:cxn modelId="{25EACC3C-88BB-4FB0-9962-BE42A08D6F24}" srcId="{7647D1E8-8720-420F-A7FF-A81645D23164}" destId="{BE82F9AC-4D89-4981-A386-87C3B652C5B1}" srcOrd="0" destOrd="0" parTransId="{22EB4420-408B-41A6-AB71-5031095D9D7A}" sibTransId="{5F4C58EB-452F-4B7F-89D9-6DC6F2BDE9C4}"/>
    <dgm:cxn modelId="{DF3D393E-E256-4C38-B19E-507710604FDA}" srcId="{7647D1E8-8720-420F-A7FF-A81645D23164}" destId="{4A456D83-05EF-40B1-911B-91547822A274}" srcOrd="4" destOrd="0" parTransId="{42FC7526-E647-404B-B6B2-659667823E3D}" sibTransId="{A4AD0DE6-FB19-4454-B934-E39CCFC57D9F}"/>
    <dgm:cxn modelId="{8EA8A258-78DD-4853-8A94-F51169474C04}" type="presParOf" srcId="{509B2149-179A-494B-9AA2-B42C810EFBE9}" destId="{71CCC9F7-B96D-4EF8-ACEA-25B177157A11}" srcOrd="0" destOrd="0" presId="urn:microsoft.com/office/officeart/2018/2/layout/IconLabelList"/>
    <dgm:cxn modelId="{73498659-9E1F-41C3-9BB7-79B3DCDB63A2}" type="presParOf" srcId="{71CCC9F7-B96D-4EF8-ACEA-25B177157A11}" destId="{28693A2E-1B7A-4F7B-BE51-40DF45201AF0}" srcOrd="0" destOrd="0" presId="urn:microsoft.com/office/officeart/2018/2/layout/IconLabelList"/>
    <dgm:cxn modelId="{877B0D00-CD3B-4CE3-AC04-2862C8443F88}" type="presParOf" srcId="{71CCC9F7-B96D-4EF8-ACEA-25B177157A11}" destId="{75D04185-A0C1-4F28-A465-5970DC0B514A}" srcOrd="1" destOrd="0" presId="urn:microsoft.com/office/officeart/2018/2/layout/IconLabelList"/>
    <dgm:cxn modelId="{C300BC8F-A7BF-4E48-8FA8-00B52ED6724F}" type="presParOf" srcId="{71CCC9F7-B96D-4EF8-ACEA-25B177157A11}" destId="{A1C9BB82-CF34-4A37-8028-582511190F35}" srcOrd="2" destOrd="0" presId="urn:microsoft.com/office/officeart/2018/2/layout/IconLabelList"/>
    <dgm:cxn modelId="{6698FD9C-52AD-418A-AF2A-2F0B94EE26CC}" type="presParOf" srcId="{509B2149-179A-494B-9AA2-B42C810EFBE9}" destId="{D009F4DB-F8D3-4E97-8377-537750ECEB7B}" srcOrd="1" destOrd="0" presId="urn:microsoft.com/office/officeart/2018/2/layout/IconLabelList"/>
    <dgm:cxn modelId="{3E91733B-8E3F-4173-8352-1FD2650AB3EF}" type="presParOf" srcId="{509B2149-179A-494B-9AA2-B42C810EFBE9}" destId="{919CDE79-02A6-4530-92D9-8B671852E22A}" srcOrd="2" destOrd="0" presId="urn:microsoft.com/office/officeart/2018/2/layout/IconLabelList"/>
    <dgm:cxn modelId="{4BFC7B0D-BECA-4DD0-89C3-1283A0938C5D}" type="presParOf" srcId="{919CDE79-02A6-4530-92D9-8B671852E22A}" destId="{40F55174-B203-4D2C-BAD1-4E5F9B9D2BDD}" srcOrd="0" destOrd="0" presId="urn:microsoft.com/office/officeart/2018/2/layout/IconLabelList"/>
    <dgm:cxn modelId="{1FF978B4-18E2-4934-99E9-5EFD5953AC61}" type="presParOf" srcId="{919CDE79-02A6-4530-92D9-8B671852E22A}" destId="{91F2892E-0392-4EC3-B10B-E886A3911BB6}" srcOrd="1" destOrd="0" presId="urn:microsoft.com/office/officeart/2018/2/layout/IconLabelList"/>
    <dgm:cxn modelId="{EBEF3553-D1A0-4F13-A13E-8C8D14DFEDC6}" type="presParOf" srcId="{919CDE79-02A6-4530-92D9-8B671852E22A}" destId="{9E2782EA-2DA5-4EB5-A511-A9FFFC3F9FBC}" srcOrd="2" destOrd="0" presId="urn:microsoft.com/office/officeart/2018/2/layout/IconLabelList"/>
    <dgm:cxn modelId="{CC27C3E9-EAD9-431B-B405-F8F927D7ED4F}" type="presParOf" srcId="{509B2149-179A-494B-9AA2-B42C810EFBE9}" destId="{7CDED890-D2FA-4C47-BED7-75093E482D15}" srcOrd="3" destOrd="0" presId="urn:microsoft.com/office/officeart/2018/2/layout/IconLabelList"/>
    <dgm:cxn modelId="{C4EE6BB0-D4B8-4C12-A30A-5AC5F27F5250}" type="presParOf" srcId="{509B2149-179A-494B-9AA2-B42C810EFBE9}" destId="{9D5E2C2F-9184-4EE3-A09F-AA7985CC6E1D}" srcOrd="4" destOrd="0" presId="urn:microsoft.com/office/officeart/2018/2/layout/IconLabelList"/>
    <dgm:cxn modelId="{4232DA5C-44C9-45A5-B305-DDCDC24E05FF}" type="presParOf" srcId="{9D5E2C2F-9184-4EE3-A09F-AA7985CC6E1D}" destId="{EB1FD8D6-046C-4232-81B5-AC33097640A0}" srcOrd="0" destOrd="0" presId="urn:microsoft.com/office/officeart/2018/2/layout/IconLabelList"/>
    <dgm:cxn modelId="{F4649325-34B1-434B-8833-A9F8AD466D76}" type="presParOf" srcId="{9D5E2C2F-9184-4EE3-A09F-AA7985CC6E1D}" destId="{B94AFD1D-F7E4-4D25-93AC-76FE04C295A9}" srcOrd="1" destOrd="0" presId="urn:microsoft.com/office/officeart/2018/2/layout/IconLabelList"/>
    <dgm:cxn modelId="{7E868F08-7E55-4DC3-8350-EB9A3078EC3B}" type="presParOf" srcId="{9D5E2C2F-9184-4EE3-A09F-AA7985CC6E1D}" destId="{885AB325-BBE4-46A1-89E3-6DC0F7DB798F}" srcOrd="2" destOrd="0" presId="urn:microsoft.com/office/officeart/2018/2/layout/IconLabelList"/>
    <dgm:cxn modelId="{95BC0AA9-F4D3-4D8E-AC54-A77F84EC2132}" type="presParOf" srcId="{509B2149-179A-494B-9AA2-B42C810EFBE9}" destId="{5366D946-2DE6-4E3E-B107-054E58784B32}" srcOrd="5" destOrd="0" presId="urn:microsoft.com/office/officeart/2018/2/layout/IconLabelList"/>
    <dgm:cxn modelId="{605BD16C-E52A-43DE-B63C-67C5443C9AF4}" type="presParOf" srcId="{509B2149-179A-494B-9AA2-B42C810EFBE9}" destId="{13E0903E-8F8B-4259-A664-AED2CD1C1B7F}" srcOrd="6" destOrd="0" presId="urn:microsoft.com/office/officeart/2018/2/layout/IconLabelList"/>
    <dgm:cxn modelId="{24DB98B3-17BC-4D7A-B409-BFBFF40D0A5D}" type="presParOf" srcId="{13E0903E-8F8B-4259-A664-AED2CD1C1B7F}" destId="{89DBAC33-60FD-4B3B-803A-49F1818436C0}" srcOrd="0" destOrd="0" presId="urn:microsoft.com/office/officeart/2018/2/layout/IconLabelList"/>
    <dgm:cxn modelId="{5AF81BED-392F-4440-A763-5DEE9EB7D78B}" type="presParOf" srcId="{13E0903E-8F8B-4259-A664-AED2CD1C1B7F}" destId="{BB6E5614-1A7D-4332-9482-B8A72243B058}" srcOrd="1" destOrd="0" presId="urn:microsoft.com/office/officeart/2018/2/layout/IconLabelList"/>
    <dgm:cxn modelId="{84DC5C4A-D195-4D00-8166-40213E0D0897}" type="presParOf" srcId="{13E0903E-8F8B-4259-A664-AED2CD1C1B7F}" destId="{5500345A-2E71-4DA1-BB5C-96E9A770B390}" srcOrd="2" destOrd="0" presId="urn:microsoft.com/office/officeart/2018/2/layout/IconLabelList"/>
    <dgm:cxn modelId="{8E17E382-BF52-48D9-81DA-73D21DA7E3BF}" type="presParOf" srcId="{509B2149-179A-494B-9AA2-B42C810EFBE9}" destId="{4C10D3B3-4C9B-4DD7-AC38-65D8631B37B7}" srcOrd="7" destOrd="0" presId="urn:microsoft.com/office/officeart/2018/2/layout/IconLabelList"/>
    <dgm:cxn modelId="{C01D94AC-F69E-4D18-B073-1701F7D23984}" type="presParOf" srcId="{509B2149-179A-494B-9AA2-B42C810EFBE9}" destId="{5AB5584F-F16B-47D5-B152-BEC1C743E22E}" srcOrd="8" destOrd="0" presId="urn:microsoft.com/office/officeart/2018/2/layout/IconLabelList"/>
    <dgm:cxn modelId="{145D25F7-060D-4401-B8C0-8A315B466F7A}" type="presParOf" srcId="{5AB5584F-F16B-47D5-B152-BEC1C743E22E}" destId="{20E12E71-FC56-49B5-AB56-9D6B8404A7F4}" srcOrd="0" destOrd="0" presId="urn:microsoft.com/office/officeart/2018/2/layout/IconLabelList"/>
    <dgm:cxn modelId="{65643A35-69ED-441F-826F-80EE53C89249}" type="presParOf" srcId="{5AB5584F-F16B-47D5-B152-BEC1C743E22E}" destId="{1EDC8DAD-00B5-4796-AFCE-24AEB547693F}" srcOrd="1" destOrd="0" presId="urn:microsoft.com/office/officeart/2018/2/layout/IconLabelList"/>
    <dgm:cxn modelId="{39655FEB-8251-4C0C-A9AB-DC0035536A7F}" type="presParOf" srcId="{5AB5584F-F16B-47D5-B152-BEC1C743E22E}" destId="{424C1F58-E53B-4095-9EB3-9FF31DE1675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93A2E-1B7A-4F7B-BE51-40DF45201AF0}">
      <dsp:nvSpPr>
        <dsp:cNvPr id="0" name=""/>
        <dsp:cNvSpPr/>
      </dsp:nvSpPr>
      <dsp:spPr>
        <a:xfrm>
          <a:off x="3170461" y="1374563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9BB82-CF34-4A37-8028-582511190F35}">
      <dsp:nvSpPr>
        <dsp:cNvPr id="0" name=""/>
        <dsp:cNvSpPr/>
      </dsp:nvSpPr>
      <dsp:spPr>
        <a:xfrm>
          <a:off x="40458" y="2575894"/>
          <a:ext cx="212474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Membership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Assessment</a:t>
          </a:r>
        </a:p>
      </dsp:txBody>
      <dsp:txXfrm>
        <a:off x="40458" y="2575894"/>
        <a:ext cx="2124749" cy="742500"/>
      </dsp:txXfrm>
    </dsp:sp>
    <dsp:sp modelId="{40F55174-B203-4D2C-BAD1-4E5F9B9D2BDD}">
      <dsp:nvSpPr>
        <dsp:cNvPr id="0" name=""/>
        <dsp:cNvSpPr/>
      </dsp:nvSpPr>
      <dsp:spPr>
        <a:xfrm>
          <a:off x="673681" y="1393609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82EA-2DA5-4EB5-A511-A9FFFC3F9FBC}">
      <dsp:nvSpPr>
        <dsp:cNvPr id="0" name=""/>
        <dsp:cNvSpPr/>
      </dsp:nvSpPr>
      <dsp:spPr>
        <a:xfrm>
          <a:off x="2537039" y="2575894"/>
          <a:ext cx="212474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Market Navigation</a:t>
          </a:r>
        </a:p>
      </dsp:txBody>
      <dsp:txXfrm>
        <a:off x="2537039" y="2575894"/>
        <a:ext cx="2124749" cy="742500"/>
      </dsp:txXfrm>
    </dsp:sp>
    <dsp:sp modelId="{EB1FD8D6-046C-4232-81B5-AC33097640A0}">
      <dsp:nvSpPr>
        <dsp:cNvPr id="0" name=""/>
        <dsp:cNvSpPr/>
      </dsp:nvSpPr>
      <dsp:spPr>
        <a:xfrm>
          <a:off x="5617926" y="1319728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AB325-BBE4-46A1-89E3-6DC0F7DB798F}">
      <dsp:nvSpPr>
        <dsp:cNvPr id="0" name=""/>
        <dsp:cNvSpPr/>
      </dsp:nvSpPr>
      <dsp:spPr>
        <a:xfrm>
          <a:off x="5033620" y="2575894"/>
          <a:ext cx="212474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Quality Control</a:t>
          </a:r>
        </a:p>
      </dsp:txBody>
      <dsp:txXfrm>
        <a:off x="5033620" y="2575894"/>
        <a:ext cx="2124749" cy="742500"/>
      </dsp:txXfrm>
    </dsp:sp>
    <dsp:sp modelId="{89DBAC33-60FD-4B3B-803A-49F1818436C0}">
      <dsp:nvSpPr>
        <dsp:cNvPr id="0" name=""/>
        <dsp:cNvSpPr/>
      </dsp:nvSpPr>
      <dsp:spPr>
        <a:xfrm>
          <a:off x="8114507" y="1319728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0345A-2E71-4DA1-BB5C-96E9A770B390}">
      <dsp:nvSpPr>
        <dsp:cNvPr id="0" name=""/>
        <dsp:cNvSpPr/>
      </dsp:nvSpPr>
      <dsp:spPr>
        <a:xfrm>
          <a:off x="7530201" y="2575894"/>
          <a:ext cx="212474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/>
            <a:t>Packaging and Labeling</a:t>
          </a:r>
        </a:p>
      </dsp:txBody>
      <dsp:txXfrm>
        <a:off x="7530201" y="2575894"/>
        <a:ext cx="2124749" cy="742500"/>
      </dsp:txXfrm>
    </dsp:sp>
    <dsp:sp modelId="{20E12E71-FC56-49B5-AB56-9D6B8404A7F4}">
      <dsp:nvSpPr>
        <dsp:cNvPr id="0" name=""/>
        <dsp:cNvSpPr/>
      </dsp:nvSpPr>
      <dsp:spPr>
        <a:xfrm>
          <a:off x="10611088" y="1319728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C1F58-E53B-4095-9EB3-9FF31DE1675C}">
      <dsp:nvSpPr>
        <dsp:cNvPr id="0" name=""/>
        <dsp:cNvSpPr/>
      </dsp:nvSpPr>
      <dsp:spPr>
        <a:xfrm>
          <a:off x="10026781" y="2575894"/>
          <a:ext cx="212474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Distribution</a:t>
          </a:r>
        </a:p>
      </dsp:txBody>
      <dsp:txXfrm>
        <a:off x="10026781" y="2575894"/>
        <a:ext cx="2124749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F9DB-7EEE-4281-BBF6-33AFB960552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8E58-CEE7-477D-B680-2E84D7710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47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339B-05BC-4D8E-A475-5E4C182E6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CE458-1C49-428E-8666-C29CC01DD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BDCA-2DE4-480D-AA3C-EBBF090D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DE0F-69D7-4F51-87EB-09AFFB9A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C947E-1744-4152-8F67-50D9A8A6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47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9871-D2F3-4CED-B3EB-3DEE266D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9F408-B229-4098-A30D-9A2CC4FB9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AAA24-8A62-44EB-989B-7B0FACA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FF821-96EF-4CA6-B706-913EDEE4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CC9E-357A-4F9E-9875-C9D89D94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46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7FB36-E23C-49C4-93B9-E6C4302DB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F3B8C-AA48-4F72-B595-9F15362E4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41604-D8B3-4A77-8058-53BEDFF8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1209-0C9C-4FC1-81B1-E73EA409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0AF2-282A-4C70-BA23-55582251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2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15D6-C3F3-4540-BD41-216219EB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248F-1B28-42BB-B013-C693FA09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7997-1A2E-4901-B8DE-9C353F1C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8D36F-36DE-4D0D-A103-AC0EC76F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EF9B-1A8B-42E1-A661-7924A723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0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180E-3BFF-4DF7-9B88-AD51817C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2C11-B677-4BF9-9A0C-C6B5F666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3E8B-7614-47E4-B4FA-5401E011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0B5A-8541-4E98-829D-D63B9D16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054E-57B4-4435-82AF-80C5C67A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CBAB-B99D-44DD-80D9-B43D73ED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6A9A-4FB5-45F0-B915-A8B2C3C00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FBC98-37C8-46DF-BFD8-EC3F6E128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B408C-7623-45E7-B8C4-3591B765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75AD0-F20F-436E-85CD-BBDB80D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804C-67D8-4091-8EF3-B5C8CC7E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41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0A0A-A70D-4DF9-92F7-B13E26D8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7F9B-66FD-4037-A842-D5CAC3797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4257C-AD84-4994-A4B7-592ADA46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5D6CF-2D2C-4BD4-BC98-449069A5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D97D5-CE16-4B4C-93D5-211C2EB41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8E567-4BA1-492D-8F5A-E80EEC2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7D34D-CB21-4B36-85A6-BD678BB6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8FC34-0F25-4D17-B948-1FA1A683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11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9B8E-4B6F-45E6-BB71-8CEE97C4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5D113-374D-4844-983D-E7A89870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409F2-84A4-42AD-8F00-B5CFDF17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1463-7AB2-4B36-AE14-5B1AD14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C674D-037C-40FB-8C93-0839F5B9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96423-BF76-4E42-8FEB-0B474112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054D4-025C-46C6-A3A2-B1A48BF6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45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2400-E8B5-46F2-96F6-1C1FD3D1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6724-2DBF-4CB0-A99A-2475F971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DA86E-8FC3-4124-96CA-5435A547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E6CAD-6DFF-4BDF-A203-97CA0664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197C6-15EF-4735-BE69-894F8AE6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234DA-BED7-440F-BD4B-798C075B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8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E98A-0AC1-4C9D-B9ED-DF20FC66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1242B-2BB3-40B3-9232-FFF9E8E1B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6A2E4-0EE1-4B67-B01C-D1D7FC21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4AFA2-E3DA-4099-90FC-54FBD67C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9F66-F262-4FFB-8BC8-AEE6F379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7E928-A8F1-411B-9737-0711226F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11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5B756-B1C4-40B2-ACA0-CBA35442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5F9FF-B969-496C-94DF-4267960E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68F52-71CC-4D96-BA0B-D34FB958E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24F-86D3-4410-9A5E-1617B163015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8833A-62D0-4EE0-99A5-C63BC1C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93B9-2F09-4CF4-9FAC-E1176B98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213D-796D-479F-B4E1-4D05C07E3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16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ge.org/p/health-canada-approve-dulf-compassion-club-and-sect-56-applications" TargetMode="External"/><Relationship Id="rId2" Type="http://schemas.openxmlformats.org/officeDocument/2006/relationships/hyperlink" Target="https://www.dulf.ca/sdc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drugpo.2011.02.0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09687637.2020.1769029" TargetMode="External"/><Relationship Id="rId5" Type="http://schemas.openxmlformats.org/officeDocument/2006/relationships/hyperlink" Target="https://www.cmaj.ca/content/re-safer-drug-supply-pragmatic-and-ethical-response-overdose-crisis-0" TargetMode="External"/><Relationship Id="rId4" Type="http://schemas.openxmlformats.org/officeDocument/2006/relationships/hyperlink" Target="https://doi.org/10.1503/cmaj.2016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9B0B-00B9-4E3D-9307-58F50A9AA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4" y="552182"/>
            <a:ext cx="6520213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CA" sz="5200" dirty="0"/>
              <a:t>Community-led Compassion Clubs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E81AC-C670-4608-9E75-D391DC881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n-CA" dirty="0"/>
              <a:t>The Logical Next Step in Harm Reduction</a:t>
            </a:r>
          </a:p>
          <a:p>
            <a:pPr algn="l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F6D28-D714-4FA1-9E16-27EC4BBC77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2" b="96395" l="9928" r="89906">
                        <a14:foregroundMark x1="32501" y1="6822" x2="35385" y2="11093"/>
                        <a14:foregroundMark x1="27177" y1="38991" x2="18303" y2="50749"/>
                        <a14:foregroundMark x1="30061" y1="90294" x2="32834" y2="93344"/>
                        <a14:foregroundMark x1="68386" y1="95618" x2="70993" y2="92124"/>
                        <a14:foregroundMark x1="37549" y1="95008" x2="39989" y2="96395"/>
                        <a14:foregroundMark x1="37105" y1="80699" x2="33888" y2="80976"/>
                        <a14:foregroundMark x1="49768" y1="79972" x2="50804" y2="79756"/>
                        <a14:foregroundMark x1="54631" y1="77316" x2="56905" y2="86966"/>
                        <a14:foregroundMark x1="56905" y1="86966" x2="61176" y2="87243"/>
                        <a14:backgroundMark x1="48253" y1="79756" x2="47476" y2="80810"/>
                        <a14:backgroundMark x1="47920" y1="79590" x2="49307" y2="80810"/>
                        <a14:backgroundMark x1="47144" y1="82030" x2="47754" y2="79479"/>
                        <a14:backgroundMark x1="47310" y1="79756" x2="47310" y2="8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932512"/>
            <a:ext cx="4992985" cy="49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368" y="227772"/>
            <a:ext cx="8523265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Why We Cannot 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36" y="2175830"/>
            <a:ext cx="11379328" cy="354332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200" dirty="0"/>
              <a:t>Overdose deaths continue to increase at an alarming rate.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200" dirty="0"/>
              <a:t>Politicians and the general public have proven to be apathetic to the ongoing crisis. If we do not step in to stop the death, no one else will.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200" dirty="0"/>
              <a:t>We are watching new crises develop as a result of an unregulated drug market. (Benzodiazepine contamination, severe and frequent infections, introduction of </a:t>
            </a:r>
            <a:r>
              <a:rPr lang="en-CA" sz="3200" dirty="0" err="1"/>
              <a:t>Carfentanil</a:t>
            </a:r>
            <a:r>
              <a:rPr lang="en-CA" sz="3200" dirty="0"/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9641F-DD67-4833-8365-F5FE9060E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74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227772"/>
            <a:ext cx="11566187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DULF is Uniquely Situated to Intervene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15" y="1922118"/>
            <a:ext cx="10864970" cy="449734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200" dirty="0"/>
              <a:t>Deep and meaningful connections with the provincial network of PWUD and local drug user organizations.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Technological skills to be able to source substances from the dark web which increases safety and market accountability.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We are willing and able to work with all stakeholders to keep people who use drugs alive and healthy, and keep our communities safe.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We have demonstrated that we have no desire to profit off this intervention.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B5A3F-9BEC-4FD6-B78B-141E897B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79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00FFF-AF01-4381-B2B3-59CA5211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47" y="394253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How It Works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B25B0C7-5891-4B14-9991-81A22C966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1671"/>
              </p:ext>
            </p:extLst>
          </p:nvPr>
        </p:nvGraphicFramePr>
        <p:xfrm>
          <a:off x="0" y="1825624"/>
          <a:ext cx="12191990" cy="46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66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A13E-478F-4994-9D14-4F136E33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52" y="451226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Membership Assessment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74A3-6FDA-4A3D-99D5-24A7C7F1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513" y="2010757"/>
            <a:ext cx="4867223" cy="3924529"/>
          </a:xfrm>
        </p:spPr>
        <p:txBody>
          <a:bodyPr>
            <a:noAutofit/>
          </a:bodyPr>
          <a:lstStyle/>
          <a:p>
            <a:r>
              <a:rPr lang="en-CA" sz="3200" dirty="0"/>
              <a:t>Assessment is conducted in-person by club peer.</a:t>
            </a:r>
          </a:p>
          <a:p>
            <a:r>
              <a:rPr lang="en-CA" sz="3200" dirty="0"/>
              <a:t>If they are accepted, they fill out membership form.</a:t>
            </a:r>
          </a:p>
          <a:p>
            <a:r>
              <a:rPr lang="en-CA" sz="3200" dirty="0"/>
              <a:t>Membership in an existing and established drug user group is also accepted in lieu of membership.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D377B-18C5-488D-A00F-59A6A544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7" y="1914204"/>
            <a:ext cx="6052639" cy="44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A13E-478F-4994-9D14-4F136E33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52" y="451226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Market Navigation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74A3-6FDA-4A3D-99D5-24A7C7F1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285" y="1808289"/>
            <a:ext cx="6704451" cy="4252044"/>
          </a:xfrm>
        </p:spPr>
        <p:txBody>
          <a:bodyPr>
            <a:noAutofit/>
          </a:bodyPr>
          <a:lstStyle/>
          <a:p>
            <a:r>
              <a:rPr lang="en-CA" sz="3200" dirty="0"/>
              <a:t>Preference is a legal and regulated supply (FPP has offered this if sanctioned). </a:t>
            </a:r>
          </a:p>
          <a:p>
            <a:r>
              <a:rPr lang="en-CA" sz="3200" dirty="0"/>
              <a:t>Community-based drug user groups are in a unique position to navigate illicit markets on behalf of the club. </a:t>
            </a:r>
          </a:p>
          <a:p>
            <a:r>
              <a:rPr lang="en-CA" sz="3200" dirty="0"/>
              <a:t>Internet-based (</a:t>
            </a:r>
            <a:r>
              <a:rPr lang="en-CA" sz="3200" dirty="0" err="1"/>
              <a:t>Darknet</a:t>
            </a:r>
            <a:r>
              <a:rPr lang="en-CA" sz="3200" dirty="0"/>
              <a:t>) drug markets introduce an additional level of regulation into drug markets which can increase safety and consistency. </a:t>
            </a:r>
          </a:p>
          <a:p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" y="1808288"/>
            <a:ext cx="4671953" cy="4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8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368" y="227772"/>
            <a:ext cx="8523265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52" y="2507177"/>
            <a:ext cx="6080996" cy="3543326"/>
          </a:xfrm>
        </p:spPr>
        <p:txBody>
          <a:bodyPr>
            <a:noAutofit/>
          </a:bodyPr>
          <a:lstStyle/>
          <a:p>
            <a:r>
              <a:rPr lang="en-CA" sz="3600" dirty="0"/>
              <a:t>Substances are tested with fentanyl/benzo test strips, FTIR, and mass spectrometry every time.</a:t>
            </a:r>
          </a:p>
          <a:p>
            <a:r>
              <a:rPr lang="en-CA" sz="3600" dirty="0"/>
              <a:t>Exponentially increases the effectiveness and impact of drug checking initiatives.</a:t>
            </a:r>
          </a:p>
          <a:p>
            <a:endParaRPr lang="en-C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9641F-DD67-4833-8365-F5FE9060E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pic>
        <p:nvPicPr>
          <p:cNvPr id="7" name="Picture 2" descr="Substance UVic (@SubstanceUVic) | Twitter">
            <a:extLst>
              <a:ext uri="{FF2B5EF4-FFF2-40B4-BE49-F238E27FC236}">
                <a16:creationId xmlns:a16="http://schemas.microsoft.com/office/drawing/2014/main" id="{FB3419F1-407B-4A66-BD94-9ADB5277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750" l="3000" r="99250">
                        <a14:foregroundMark x1="4000" y1="63000" x2="6000" y2="33750"/>
                        <a14:foregroundMark x1="6000" y1="33750" x2="21750" y2="12000"/>
                        <a14:foregroundMark x1="21750" y1="12000" x2="54500" y2="4500"/>
                        <a14:foregroundMark x1="54500" y1="4500" x2="71500" y2="7500"/>
                        <a14:foregroundMark x1="71500" y1="7500" x2="82250" y2="15250"/>
                        <a14:foregroundMark x1="82250" y1="15250" x2="91750" y2="28750"/>
                        <a14:foregroundMark x1="91750" y1="28750" x2="97000" y2="43000"/>
                        <a14:foregroundMark x1="97000" y1="43000" x2="91500" y2="71000"/>
                        <a14:foregroundMark x1="91500" y1="71000" x2="73000" y2="89750"/>
                        <a14:foregroundMark x1="73000" y1="89750" x2="60250" y2="94500"/>
                        <a14:foregroundMark x1="60250" y1="94500" x2="41250" y2="95500"/>
                        <a14:foregroundMark x1="41250" y1="95500" x2="28750" y2="92500"/>
                        <a14:foregroundMark x1="28750" y1="92500" x2="6750" y2="68750"/>
                        <a14:foregroundMark x1="6750" y1="68750" x2="7000" y2="48000"/>
                        <a14:foregroundMark x1="7000" y1="48000" x2="26500" y2="21500"/>
                        <a14:foregroundMark x1="26500" y1="21500" x2="42250" y2="11500"/>
                        <a14:foregroundMark x1="42250" y1="11500" x2="64250" y2="12000"/>
                        <a14:foregroundMark x1="64250" y1="12000" x2="80000" y2="20500"/>
                        <a14:foregroundMark x1="80000" y1="20500" x2="86000" y2="34750"/>
                        <a14:foregroundMark x1="86000" y1="34750" x2="87000" y2="51750"/>
                        <a14:foregroundMark x1="87000" y1="51750" x2="77250" y2="77750"/>
                        <a14:foregroundMark x1="77250" y1="77750" x2="60500" y2="85750"/>
                        <a14:foregroundMark x1="60500" y1="85750" x2="43500" y2="86750"/>
                        <a14:foregroundMark x1="43500" y1="86750" x2="26000" y2="81750"/>
                        <a14:foregroundMark x1="26000" y1="81750" x2="10750" y2="66750"/>
                        <a14:foregroundMark x1="10750" y1="66750" x2="6250" y2="47500"/>
                        <a14:foregroundMark x1="6250" y1="47500" x2="12500" y2="28750"/>
                        <a14:foregroundMark x1="12500" y1="28750" x2="24500" y2="15500"/>
                        <a14:foregroundMark x1="24500" y1="15500" x2="55250" y2="10000"/>
                        <a14:foregroundMark x1="55250" y1="10000" x2="75250" y2="13000"/>
                        <a14:foregroundMark x1="75250" y1="13000" x2="86000" y2="24750"/>
                        <a14:foregroundMark x1="86000" y1="24750" x2="89250" y2="54250"/>
                        <a14:foregroundMark x1="89250" y1="54250" x2="84000" y2="70250"/>
                        <a14:foregroundMark x1="84000" y1="70250" x2="57750" y2="79250"/>
                        <a14:foregroundMark x1="57750" y1="79250" x2="27500" y2="69500"/>
                        <a14:foregroundMark x1="27500" y1="69500" x2="16750" y2="40000"/>
                        <a14:foregroundMark x1="16750" y1="40000" x2="47500" y2="33250"/>
                        <a14:foregroundMark x1="47500" y1="33250" x2="60250" y2="53750"/>
                        <a14:foregroundMark x1="60250" y1="53750" x2="39250" y2="62250"/>
                        <a14:foregroundMark x1="39250" y1="62250" x2="39500" y2="27250"/>
                        <a14:foregroundMark x1="39500" y1="27250" x2="72250" y2="40250"/>
                        <a14:foregroundMark x1="72250" y1="40250" x2="56000" y2="68500"/>
                        <a14:foregroundMark x1="56000" y1="68500" x2="41250" y2="59250"/>
                        <a14:foregroundMark x1="41250" y1="59250" x2="50750" y2="48750"/>
                        <a14:foregroundMark x1="50750" y1="48750" x2="35000" y2="48750"/>
                        <a14:foregroundMark x1="35000" y1="48750" x2="38250" y2="68750"/>
                        <a14:foregroundMark x1="38250" y1="68750" x2="40000" y2="57000"/>
                        <a14:foregroundMark x1="33000" y1="7750" x2="62250" y2="5000"/>
                        <a14:foregroundMark x1="62250" y1="5000" x2="71250" y2="8000"/>
                        <a14:foregroundMark x1="91500" y1="30750" x2="96750" y2="42250"/>
                        <a14:foregroundMark x1="96750" y1="42250" x2="94250" y2="55500"/>
                        <a14:foregroundMark x1="94250" y1="55500" x2="94750" y2="37750"/>
                        <a14:foregroundMark x1="94750" y1="37750" x2="93750" y2="52750"/>
                        <a14:foregroundMark x1="93750" y1="52750" x2="93750" y2="47500"/>
                        <a14:foregroundMark x1="14750" y1="49250" x2="19250" y2="32750"/>
                        <a14:foregroundMark x1="19250" y1="32750" x2="16000" y2="46500"/>
                        <a14:foregroundMark x1="16000" y1="46500" x2="22750" y2="31250"/>
                        <a14:foregroundMark x1="22750" y1="31250" x2="34000" y2="20250"/>
                        <a14:foregroundMark x1="34000" y1="20250" x2="50000" y2="17500"/>
                        <a14:foregroundMark x1="50000" y1="17500" x2="63750" y2="17750"/>
                        <a14:foregroundMark x1="63750" y1="17750" x2="76000" y2="26000"/>
                        <a14:foregroundMark x1="76000" y1="26000" x2="82750" y2="37750"/>
                        <a14:foregroundMark x1="82750" y1="37750" x2="53000" y2="17500"/>
                        <a14:foregroundMark x1="53000" y1="17500" x2="38750" y2="16750"/>
                        <a14:foregroundMark x1="38750" y1="16750" x2="57500" y2="17000"/>
                        <a14:foregroundMark x1="57500" y1="17000" x2="70750" y2="22000"/>
                        <a14:foregroundMark x1="70750" y1="22000" x2="78000" y2="34000"/>
                        <a14:foregroundMark x1="78000" y1="34000" x2="78000" y2="34250"/>
                        <a14:foregroundMark x1="30500" y1="22000" x2="17750" y2="36500"/>
                        <a14:foregroundMark x1="49750" y1="16000" x2="57000" y2="17250"/>
                        <a14:foregroundMark x1="80250" y1="61750" x2="61750" y2="79000"/>
                        <a14:foregroundMark x1="61750" y1="79000" x2="42000" y2="83750"/>
                        <a14:foregroundMark x1="42000" y1="83750" x2="24750" y2="79750"/>
                        <a14:foregroundMark x1="24750" y1="79750" x2="16000" y2="63500"/>
                        <a14:foregroundMark x1="16000" y1="63500" x2="28250" y2="76750"/>
                        <a14:foregroundMark x1="28250" y1="76750" x2="41500" y2="83250"/>
                        <a14:foregroundMark x1="41500" y1="83250" x2="58250" y2="84750"/>
                        <a14:foregroundMark x1="58250" y1="84750" x2="72750" y2="78250"/>
                        <a14:foregroundMark x1="72750" y1="78250" x2="45000" y2="85000"/>
                        <a14:foregroundMark x1="32500" y1="92250" x2="51000" y2="94250"/>
                        <a14:foregroundMark x1="51000" y1="94250" x2="63750" y2="93500"/>
                        <a14:foregroundMark x1="63750" y1="93500" x2="64000" y2="92500"/>
                        <a14:foregroundMark x1="44500" y1="96750" x2="60000" y2="95500"/>
                        <a14:foregroundMark x1="84250" y1="52000" x2="81250" y2="65750"/>
                        <a14:foregroundMark x1="81250" y1="65750" x2="84250" y2="55500"/>
                        <a14:foregroundMark x1="80750" y1="60250" x2="77500" y2="70000"/>
                        <a14:foregroundMark x1="96000" y1="48750" x2="95750" y2="43500"/>
                        <a14:foregroundMark x1="97000" y1="43500" x2="99250" y2="46000"/>
                        <a14:foregroundMark x1="3000" y1="62000" x2="3750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8" y="2123794"/>
            <a:ext cx="4337538" cy="43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0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368" y="227772"/>
            <a:ext cx="8523265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Limitations of FTIR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9641F-DD67-4833-8365-F5FE9060E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0" y="3051357"/>
            <a:ext cx="4361898" cy="2454966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 txBox="1">
            <a:spLocks/>
          </p:cNvSpPr>
          <p:nvPr/>
        </p:nvSpPr>
        <p:spPr>
          <a:xfrm>
            <a:off x="4879571" y="2959319"/>
            <a:ext cx="7309368" cy="3888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Detection Limit of 5%</a:t>
            </a:r>
          </a:p>
          <a:p>
            <a:r>
              <a:rPr lang="en-US" sz="3600" dirty="0"/>
              <a:t>Unable to differentiate similar molecules (E.g. 6-MAM and heroin).</a:t>
            </a:r>
          </a:p>
          <a:p>
            <a:r>
              <a:rPr lang="en-US" sz="3600" dirty="0"/>
              <a:t>Analysis is often subjective.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718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A13E-478F-4994-9D14-4F136E33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52" y="451226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Storing the Substances</a:t>
            </a:r>
            <a:endParaRPr lang="en-CA" sz="5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74A3-6FDA-4A3D-99D5-24A7C7F1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624" y="2154730"/>
            <a:ext cx="6704451" cy="4252044"/>
          </a:xfrm>
        </p:spPr>
        <p:txBody>
          <a:bodyPr>
            <a:noAutofit/>
          </a:bodyPr>
          <a:lstStyle/>
          <a:p>
            <a:r>
              <a:rPr lang="en-US" sz="3600" dirty="0"/>
              <a:t>Substances are to be stored in a secured safe.</a:t>
            </a:r>
          </a:p>
          <a:p>
            <a:r>
              <a:rPr lang="en-US" sz="3600" dirty="0"/>
              <a:t>Tracked with daily counts to ensure there is no theft, loss or diversion.</a:t>
            </a:r>
          </a:p>
          <a:p>
            <a:r>
              <a:rPr lang="en-US" sz="3600" dirty="0"/>
              <a:t>Records would also be kept on any dispensations.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5818"/>
          <a:stretch/>
        </p:blipFill>
        <p:spPr>
          <a:xfrm>
            <a:off x="632249" y="2098942"/>
            <a:ext cx="3684126" cy="4209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8EE00-9EDA-42AD-AEE4-0E3FB1F4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82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BE39CD-D688-484A-8A04-9E54DB65B2C4}"/>
              </a:ext>
            </a:extLst>
          </p:cNvPr>
          <p:cNvSpPr/>
          <p:nvPr/>
        </p:nvSpPr>
        <p:spPr>
          <a:xfrm>
            <a:off x="7487148" y="3641552"/>
            <a:ext cx="4396041" cy="305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A10F2-FCEE-42EB-B259-816194E6B615}"/>
              </a:ext>
            </a:extLst>
          </p:cNvPr>
          <p:cNvSpPr/>
          <p:nvPr/>
        </p:nvSpPr>
        <p:spPr>
          <a:xfrm>
            <a:off x="7487149" y="445162"/>
            <a:ext cx="4396041" cy="305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6A1F8E-5836-4456-A1CE-62AA502DB0CE}"/>
              </a:ext>
            </a:extLst>
          </p:cNvPr>
          <p:cNvSpPr/>
          <p:nvPr/>
        </p:nvSpPr>
        <p:spPr>
          <a:xfrm>
            <a:off x="445168" y="974558"/>
            <a:ext cx="6845969" cy="5017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44215-BBAE-46FC-8856-0719E6486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" t="13070" r="16381" b="13085"/>
          <a:stretch/>
        </p:blipFill>
        <p:spPr>
          <a:xfrm>
            <a:off x="641180" y="2515780"/>
            <a:ext cx="6410084" cy="1840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2C786-0884-4BE8-9921-AD4F8E98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0" t="11101" r="16388" b="12589"/>
          <a:stretch/>
        </p:blipFill>
        <p:spPr>
          <a:xfrm>
            <a:off x="7695873" y="1318857"/>
            <a:ext cx="3854945" cy="1124872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499973-8BBC-4527-BC80-FA5F704AC1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4429861"/>
            <a:ext cx="3854945" cy="11082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7716"/>
            <a:ext cx="6484134" cy="1029633"/>
          </a:xfrm>
        </p:spPr>
        <p:txBody>
          <a:bodyPr>
            <a:noAutofit/>
          </a:bodyPr>
          <a:lstStyle/>
          <a:p>
            <a:r>
              <a:rPr lang="en-CA" sz="5400" dirty="0"/>
              <a:t>Labels and Packaging</a:t>
            </a:r>
          </a:p>
        </p:txBody>
      </p:sp>
    </p:spTree>
    <p:extLst>
      <p:ext uri="{BB962C8B-B14F-4D97-AF65-F5344CB8AC3E}">
        <p14:creationId xmlns:p14="http://schemas.microsoft.com/office/powerpoint/2010/main" val="94028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8" y="0"/>
            <a:ext cx="928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1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C0D358-3C7D-40A1-8D6E-8C050B7039E2}"/>
              </a:ext>
            </a:extLst>
          </p:cNvPr>
          <p:cNvSpPr/>
          <p:nvPr/>
        </p:nvSpPr>
        <p:spPr>
          <a:xfrm>
            <a:off x="10" y="92886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Who is the Drug User Liberation Front?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AA4AE-7BFD-4912-BD85-25261A5C3B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6989" l="10000" r="90000">
                        <a14:foregroundMark x1="54091" y1="76818" x2="57386" y2="87216"/>
                        <a14:foregroundMark x1="57386" y1="87216" x2="61534" y2="87500"/>
                        <a14:foregroundMark x1="64773" y1="90909" x2="64943" y2="91932"/>
                        <a14:foregroundMark x1="67386" y1="94830" x2="70000" y2="93239"/>
                        <a14:foregroundMark x1="40568" y1="97045" x2="38580" y2="96023"/>
                        <a14:foregroundMark x1="37159" y1="80909" x2="34432" y2="81648"/>
                        <a14:foregroundMark x1="45909" y1="81250" x2="46735" y2="81080"/>
                        <a14:foregroundMark x1="18523" y1="56136" x2="23636" y2="45568"/>
                        <a14:foregroundMark x1="36364" y1="9489" x2="34432" y2="6364"/>
                        <a14:foregroundMark x1="32330" y1="6250" x2="31307" y2="6250"/>
                        <a14:backgroundMark x1="34943" y1="5852" x2="34943" y2="5852"/>
                        <a14:backgroundMark x1="34716" y1="5682" x2="34716" y2="5682"/>
                        <a14:backgroundMark x1="34943" y1="6250" x2="34943" y2="6250"/>
                        <a14:backgroundMark x1="34830" y1="5966" x2="34830" y2="5966"/>
                        <a14:backgroundMark x1="34830" y1="6080" x2="34830" y2="6080"/>
                        <a14:backgroundMark x1="34545" y1="6080" x2="34545" y2="6080"/>
                        <a14:backgroundMark x1="34545" y1="6364" x2="34545" y2="6364"/>
                        <a14:backgroundMark x1="34545" y1="6250" x2="34545" y2="5682"/>
                        <a14:backgroundMark x1="47955" y1="80739" x2="50341" y2="81534"/>
                        <a14:backgroundMark x1="49545" y1="79830" x2="47841" y2="80511"/>
                        <a14:backgroundMark x1="47216" y1="81136" x2="48125" y2="81420"/>
                        <a14:backgroundMark x1="47330" y1="79716" x2="47727" y2="81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5" y="1792203"/>
            <a:ext cx="4873557" cy="4873557"/>
          </a:xfrm>
          <a:prstGeom prst="rect">
            <a:avLst/>
          </a:prstGeom>
        </p:spPr>
      </p:pic>
      <p:pic>
        <p:nvPicPr>
          <p:cNvPr id="1026" name="Picture 2" descr="Crowd, Demonstration, Flag, Man, March, People, Protest">
            <a:extLst>
              <a:ext uri="{FF2B5EF4-FFF2-40B4-BE49-F238E27FC236}">
                <a16:creationId xmlns:a16="http://schemas.microsoft.com/office/drawing/2014/main" id="{79BD4335-5BA0-4F8C-B2CB-B9A3A244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634" y="2408752"/>
            <a:ext cx="7280917" cy="3640458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214604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227772"/>
            <a:ext cx="11566187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9" y="2128665"/>
            <a:ext cx="10864970" cy="4172383"/>
          </a:xfrm>
        </p:spPr>
        <p:txBody>
          <a:bodyPr anchor="ctr">
            <a:noAutofit/>
          </a:bodyPr>
          <a:lstStyle/>
          <a:p>
            <a:r>
              <a:rPr lang="en-CA" sz="3600" dirty="0"/>
              <a:t>For the compassion club to remain cost efficient, substances must be provided at-cost to club membership.</a:t>
            </a:r>
          </a:p>
          <a:p>
            <a:r>
              <a:rPr lang="en-CA" sz="3600" dirty="0"/>
              <a:t>Substances at larger actions are obtained through private donations, so they are provided free-of-cost.</a:t>
            </a:r>
          </a:p>
          <a:p>
            <a:r>
              <a:rPr lang="en-CA" sz="3600" dirty="0"/>
              <a:t>Due to dependence on illicit markets, future prices will reflect street prices if there is no other viable option.</a:t>
            </a:r>
          </a:p>
          <a:p>
            <a:pPr lvl="1"/>
            <a:r>
              <a:rPr lang="en-CA" sz="2800" dirty="0"/>
              <a:t>Bulk-purchase allows compassion clubs to leverage economies of scale.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B5A3F-9BEC-4FD6-B78B-141E897B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146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227772"/>
            <a:ext cx="11566187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9" y="2128665"/>
            <a:ext cx="10864970" cy="4172383"/>
          </a:xfrm>
        </p:spPr>
        <p:txBody>
          <a:bodyPr anchor="ctr">
            <a:noAutofit/>
          </a:bodyPr>
          <a:lstStyle/>
          <a:p>
            <a:r>
              <a:rPr lang="en-US" sz="3600" dirty="0"/>
              <a:t>DULF currently collects basic data on all drugs that have been distributed.</a:t>
            </a:r>
            <a:endParaRPr lang="en-CA" sz="3600" dirty="0"/>
          </a:p>
          <a:p>
            <a:r>
              <a:rPr lang="en-CA" sz="3600" dirty="0"/>
              <a:t>DULF has distributed over 1200 doses with no know overdoses.</a:t>
            </a:r>
          </a:p>
          <a:p>
            <a:r>
              <a:rPr lang="en-CA" sz="3600" dirty="0"/>
              <a:t>With further funding, DULF will engage in a deeper evaluative study of the impacts of a real safe supply.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B5A3F-9BEC-4FD6-B78B-141E897B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619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849" y="227772"/>
            <a:ext cx="8330303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What You Can Do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67" y="2604099"/>
            <a:ext cx="11034267" cy="3349481"/>
          </a:xfrm>
        </p:spPr>
        <p:txBody>
          <a:bodyPr anchor="ctr">
            <a:noAutofit/>
          </a:bodyPr>
          <a:lstStyle/>
          <a:p>
            <a:r>
              <a:rPr lang="en-CA" sz="3200" dirty="0"/>
              <a:t>Donate to our Sustainer Donor Program at </a:t>
            </a:r>
            <a:r>
              <a:rPr lang="en-CA" sz="3200" dirty="0">
                <a:hlinkClick r:id="rId2"/>
              </a:rPr>
              <a:t>https://www.dulf.ca/sdc</a:t>
            </a:r>
            <a:r>
              <a:rPr lang="en-CA" sz="3200" dirty="0"/>
              <a:t> </a:t>
            </a:r>
          </a:p>
          <a:p>
            <a:r>
              <a:rPr lang="en-US" sz="3200" dirty="0"/>
              <a:t>Get a letter of support from your organization or institution.</a:t>
            </a:r>
          </a:p>
          <a:p>
            <a:r>
              <a:rPr lang="en-US" sz="3200" dirty="0"/>
              <a:t>Sign our petition at: </a:t>
            </a:r>
            <a:r>
              <a:rPr lang="en-US" sz="3200" dirty="0">
                <a:hlinkClick r:id="rId3"/>
              </a:rPr>
              <a:t>https://www.change.org/p/health-canada-approve-dulf-compassion-club-and-sect-56-applications</a:t>
            </a:r>
            <a:r>
              <a:rPr lang="en-US" sz="3200" dirty="0"/>
              <a:t> </a:t>
            </a:r>
          </a:p>
          <a:p>
            <a:r>
              <a:rPr lang="en-US" sz="3200" dirty="0"/>
              <a:t>Write or reach out to your MP or MPP and express support for DULF’s </a:t>
            </a:r>
            <a:r>
              <a:rPr lang="en-US" sz="3200" dirty="0" err="1"/>
              <a:t>activites</a:t>
            </a:r>
            <a:r>
              <a:rPr lang="en-US" sz="3200" dirty="0"/>
              <a:t>.</a:t>
            </a:r>
          </a:p>
          <a:p>
            <a:r>
              <a:rPr lang="en-US" sz="3200" dirty="0"/>
              <a:t>Volunteer at one of our actions.</a:t>
            </a:r>
            <a:endParaRPr lang="en-C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9641F-DD67-4833-8365-F5FE9060E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457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C4D48-1742-4CA1-9F5F-50880F959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38" y="108156"/>
            <a:ext cx="9488124" cy="6641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285" y="1876424"/>
            <a:ext cx="62007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E8B24-214E-4828-8350-1C16C807AC28}"/>
              </a:ext>
            </a:extLst>
          </p:cNvPr>
          <p:cNvSpPr/>
          <p:nvPr/>
        </p:nvSpPr>
        <p:spPr>
          <a:xfrm>
            <a:off x="10" y="5334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" y="-69135"/>
            <a:ext cx="12154901" cy="184328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Our Position on Safe Supply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A3CA5-E700-4E66-9B8E-266D2B214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5E6-90DA-4ACE-9F7A-7946DFCC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55" y="1955912"/>
            <a:ext cx="10804490" cy="4328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Safe supply – </a:t>
            </a:r>
            <a:r>
              <a:rPr lang="en-CA" sz="2400" dirty="0"/>
              <a:t>Substance of known potency and content, provided in a way to people who use drugs in a way that is accessible and accurately conveys the risks of the substance.</a:t>
            </a:r>
          </a:p>
          <a:p>
            <a:pPr marL="0" indent="0">
              <a:buNone/>
            </a:pPr>
            <a:r>
              <a:rPr lang="en-US" sz="2400" dirty="0"/>
              <a:t>DULF’s argument: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Volatility of the Illegal Drug Supply is Killing People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Providing Drug Users with Non-Toxic Drugs Vastly Lowers the Death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Barriers to Accessing Safe Drugs Cause People to Turn Back to Risky Street Drugs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Prohibition Doesn’t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</a:t>
            </a:r>
            <a:r>
              <a:rPr lang="en-US" dirty="0"/>
              <a:t>he DULF Fulfillment Center and Compassion Club Model is Saving Lives Right Now and Will Save More if We are Permitted to Continue our Work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74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B8AC69-792F-4B25-AB82-AEA0CB36CE76}"/>
              </a:ext>
            </a:extLst>
          </p:cNvPr>
          <p:cNvSpPr/>
          <p:nvPr/>
        </p:nvSpPr>
        <p:spPr>
          <a:xfrm>
            <a:off x="10" y="5334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48" y="219397"/>
            <a:ext cx="11644705" cy="1284549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Driving Factors of Harms and Overdose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5E6-90DA-4ACE-9F7A-7946DFCC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55" y="1925119"/>
            <a:ext cx="10804490" cy="4156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/>
              <a:t>Overarching policies of Prohibition</a:t>
            </a:r>
          </a:p>
          <a:p>
            <a:pPr lvl="1"/>
            <a:r>
              <a:rPr lang="en-CA" sz="2000" dirty="0"/>
              <a:t>Encourages more potent and addictive substances such as Fentanyl, </a:t>
            </a:r>
            <a:r>
              <a:rPr lang="en-CA" sz="2000" dirty="0" err="1"/>
              <a:t>Carfentanil</a:t>
            </a:r>
            <a:r>
              <a:rPr lang="en-CA" sz="2000" dirty="0"/>
              <a:t>, Etizolam, Flualprazolam.</a:t>
            </a:r>
            <a:r>
              <a:rPr lang="en-CA" sz="2000" baseline="30000" dirty="0"/>
              <a:t>5</a:t>
            </a:r>
            <a:endParaRPr lang="en-CA" sz="2000" dirty="0"/>
          </a:p>
          <a:p>
            <a:pPr lvl="1"/>
            <a:r>
              <a:rPr lang="en-CA" sz="2000" dirty="0"/>
              <a:t>Requires that people hide their use lessening their ability to access harm reduction supplies and addiction services.</a:t>
            </a:r>
          </a:p>
          <a:p>
            <a:pPr marL="0" indent="0">
              <a:buNone/>
            </a:pPr>
            <a:r>
              <a:rPr lang="en-CA" sz="2400" dirty="0"/>
              <a:t>Enforcement</a:t>
            </a:r>
          </a:p>
          <a:p>
            <a:pPr lvl="1"/>
            <a:r>
              <a:rPr lang="en-CA" sz="2000" dirty="0"/>
              <a:t>Allows more violent and organized criminal forces to dominate the illicit market.</a:t>
            </a:r>
            <a:r>
              <a:rPr lang="en-CA" sz="2000" baseline="30000" dirty="0"/>
              <a:t>6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r>
              <a:rPr lang="en-CA" sz="2400" dirty="0"/>
              <a:t>Variability in Drug Potency and Content</a:t>
            </a:r>
          </a:p>
          <a:p>
            <a:pPr lvl="1"/>
            <a:r>
              <a:rPr lang="en-CA" sz="2000" dirty="0"/>
              <a:t>People do not know what they are taking or how potent it is.</a:t>
            </a:r>
          </a:p>
          <a:p>
            <a:pPr lvl="1"/>
            <a:r>
              <a:rPr lang="en-CA" sz="2000" dirty="0"/>
              <a:t>Unpublished BCCSU data has linked fentanyl variance and concentration to increased overdose deaths in Vancouver (Figures in next slide).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E9CE2-5D5E-4C96-94F8-B57CA0E72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4D6-B9BB-41FA-B59C-B97ABF3D553F}"/>
              </a:ext>
            </a:extLst>
          </p:cNvPr>
          <p:cNvSpPr txBox="1"/>
          <p:nvPr/>
        </p:nvSpPr>
        <p:spPr>
          <a:xfrm>
            <a:off x="175404" y="5974830"/>
            <a:ext cx="1184119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lain" startAt="5"/>
            </a:pPr>
            <a:r>
              <a:rPr lang="en-CA" sz="1050" dirty="0"/>
              <a:t>L. </a:t>
            </a:r>
            <a:r>
              <a:rPr lang="en-CA" sz="1050" dirty="0" err="1"/>
              <a:t>Beletsky</a:t>
            </a:r>
            <a:r>
              <a:rPr lang="en-CA" sz="1050" dirty="0"/>
              <a:t>, C.S. Davis, Today’s fentanyl crisis: Prohibition’s Iron Law, revisited, International Journal of Drug Policy (2017), http://dx.doi.org/10.1016/j.drugpo.2017.05.050</a:t>
            </a:r>
          </a:p>
          <a:p>
            <a:pPr marL="228600" indent="-228600">
              <a:spcAft>
                <a:spcPts val="600"/>
              </a:spcAft>
              <a:buAutoNum type="arabicPlain" startAt="5"/>
            </a:pPr>
            <a:r>
              <a:rPr lang="en-US" sz="1050" dirty="0" err="1">
                <a:effectLst/>
              </a:rPr>
              <a:t>Werb</a:t>
            </a:r>
            <a:r>
              <a:rPr lang="en-US" sz="1050" dirty="0">
                <a:effectLst/>
              </a:rPr>
              <a:t>, D., Rowell, G., </a:t>
            </a:r>
            <a:r>
              <a:rPr lang="en-US" sz="1050" dirty="0" err="1">
                <a:effectLst/>
              </a:rPr>
              <a:t>Guyatt</a:t>
            </a:r>
            <a:r>
              <a:rPr lang="en-US" sz="1050" dirty="0">
                <a:effectLst/>
              </a:rPr>
              <a:t>, G., Kerr, T., Montaner, J., &amp; Wood, E. (2011). Effect of drug law enforcement on drug market violence: A systematic review. </a:t>
            </a:r>
            <a:r>
              <a:rPr lang="en-US" sz="1050" i="1" dirty="0">
                <a:effectLst/>
              </a:rPr>
              <a:t>International Journal of Drug Policy</a:t>
            </a:r>
            <a:r>
              <a:rPr lang="en-US" sz="1050" dirty="0">
                <a:effectLst/>
              </a:rPr>
              <a:t>, </a:t>
            </a:r>
            <a:r>
              <a:rPr lang="en-US" sz="1050" i="1" dirty="0">
                <a:effectLst/>
              </a:rPr>
              <a:t>22</a:t>
            </a:r>
            <a:r>
              <a:rPr lang="en-US" sz="1050" dirty="0">
                <a:effectLst/>
              </a:rPr>
              <a:t>(2), 87–94. </a:t>
            </a:r>
            <a:r>
              <a:rPr lang="en-US" sz="1050" dirty="0">
                <a:effectLst/>
                <a:hlinkClick r:id="rId4"/>
              </a:rPr>
              <a:t>https://doi.org/10.1016/j.drugpo.2011.02.002</a:t>
            </a:r>
            <a:endParaRPr lang="en-US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53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E8B24-214E-4828-8350-1C16C807AC28}"/>
              </a:ext>
            </a:extLst>
          </p:cNvPr>
          <p:cNvSpPr/>
          <p:nvPr/>
        </p:nvSpPr>
        <p:spPr>
          <a:xfrm>
            <a:off x="10" y="5334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" y="-69135"/>
            <a:ext cx="12154901" cy="184328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Driving Factors of Harms and Overdose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A3CA5-E700-4E66-9B8E-266D2B214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C1728-8276-4728-9E5E-5ED79772A321}"/>
              </a:ext>
            </a:extLst>
          </p:cNvPr>
          <p:cNvSpPr txBox="1"/>
          <p:nvPr/>
        </p:nvSpPr>
        <p:spPr>
          <a:xfrm>
            <a:off x="175404" y="5478067"/>
            <a:ext cx="11841192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Tx/>
              <a:buAutoNum type="arabicPlain"/>
            </a:pPr>
            <a:r>
              <a:rPr lang="en-US" sz="1050" dirty="0">
                <a:effectLst/>
              </a:rPr>
              <a:t>Tyndall, M. (2020). A safer drug supply: A pragmatic and ethical response to the overdose crisis. </a:t>
            </a:r>
            <a:r>
              <a:rPr lang="en-US" sz="1050" i="1" dirty="0">
                <a:effectLst/>
              </a:rPr>
              <a:t>CMAJ</a:t>
            </a:r>
            <a:r>
              <a:rPr lang="en-US" sz="1050" dirty="0">
                <a:effectLst/>
              </a:rPr>
              <a:t>, </a:t>
            </a:r>
            <a:r>
              <a:rPr lang="en-US" sz="1050" i="1" dirty="0">
                <a:effectLst/>
              </a:rPr>
              <a:t>192</a:t>
            </a:r>
            <a:r>
              <a:rPr lang="en-US" sz="1050" dirty="0">
                <a:effectLst/>
              </a:rPr>
              <a:t>(34), E986–E987. </a:t>
            </a:r>
            <a:r>
              <a:rPr lang="en-US" sz="1050" dirty="0">
                <a:effectLst/>
                <a:hlinkClick r:id="rId4"/>
              </a:rPr>
              <a:t>https://doi.org/10.1503/cmaj.201618</a:t>
            </a:r>
            <a:endParaRPr lang="en-US" sz="1050" dirty="0">
              <a:effectLst/>
            </a:endParaRPr>
          </a:p>
          <a:p>
            <a:pPr marL="228600" indent="-228600">
              <a:spcAft>
                <a:spcPts val="600"/>
              </a:spcAft>
              <a:buFontTx/>
              <a:buAutoNum type="arabicPlain"/>
            </a:pPr>
            <a:r>
              <a:rPr lang="en-US" sz="1050" dirty="0" err="1">
                <a:effectLst/>
              </a:rPr>
              <a:t>Myhill</a:t>
            </a:r>
            <a:r>
              <a:rPr lang="en-US" sz="1050" dirty="0">
                <a:effectLst/>
              </a:rPr>
              <a:t>-Jones, B. J. (2021). </a:t>
            </a:r>
            <a:r>
              <a:rPr lang="en-US" sz="1050" i="1" dirty="0">
                <a:effectLst/>
              </a:rPr>
              <a:t>RE: A safer drug supply: a pragmatic and ethical response to the overdose crisis</a:t>
            </a:r>
            <a:r>
              <a:rPr lang="en-US" sz="1050" dirty="0">
                <a:effectLst/>
              </a:rPr>
              <a:t>. </a:t>
            </a:r>
            <a:r>
              <a:rPr lang="en-US" sz="1050" dirty="0">
                <a:effectLst/>
                <a:hlinkClick r:id="rId5"/>
              </a:rPr>
              <a:t>https://www.cmaj.ca/content/re-safer-drug-supply-pragmatic-and-ethical-response-overdose-crisis-0</a:t>
            </a:r>
            <a:endParaRPr lang="en-US" sz="1050" dirty="0"/>
          </a:p>
          <a:p>
            <a:pPr marL="228600" indent="-228600">
              <a:spcAft>
                <a:spcPts val="600"/>
              </a:spcAft>
              <a:buAutoNum type="arabicPlain"/>
            </a:pPr>
            <a:r>
              <a:rPr lang="en-CA" sz="1050" dirty="0"/>
              <a:t>“</a:t>
            </a:r>
            <a:r>
              <a:rPr lang="en-US" sz="1050" b="0" i="0" dirty="0">
                <a:effectLst/>
              </a:rPr>
              <a:t>Discrimination Against Patients With Substance Use Disorders Remains Prevalent And Harmful: The Case For 42 CFR Part 2, " Health Affairs Blog, April 13, 2017.DOI: 10.1377/hblog20170413.059618</a:t>
            </a:r>
            <a:endParaRPr lang="en-US" sz="1000" b="0" i="0" dirty="0"/>
          </a:p>
          <a:p>
            <a:pPr marL="228600" indent="-228600">
              <a:spcAft>
                <a:spcPts val="600"/>
              </a:spcAft>
              <a:buAutoNum type="arabicPlain"/>
            </a:pPr>
            <a:r>
              <a:rPr lang="en-US" sz="1050" baseline="30000" dirty="0">
                <a:effectLst/>
              </a:rPr>
              <a:t> </a:t>
            </a:r>
            <a:r>
              <a:rPr lang="en-US" sz="1050" dirty="0" err="1">
                <a:effectLst/>
              </a:rPr>
              <a:t>Kolla</a:t>
            </a:r>
            <a:r>
              <a:rPr lang="en-US" sz="1050" dirty="0">
                <a:effectLst/>
              </a:rPr>
              <a:t>, G., &amp; Strike, C. (2021). Medicalization under prohibition: The tactics and limits of medicalization in the spaces where people use illicit drugs. </a:t>
            </a:r>
            <a:r>
              <a:rPr lang="en-US" sz="1050" i="1" dirty="0">
                <a:effectLst/>
              </a:rPr>
              <a:t>Drugs: Education, Prevention and Policy</a:t>
            </a:r>
            <a:r>
              <a:rPr lang="en-US" sz="1050" dirty="0">
                <a:effectLst/>
              </a:rPr>
              <a:t>, </a:t>
            </a:r>
            <a:r>
              <a:rPr lang="en-US" sz="1050" i="1" dirty="0">
                <a:effectLst/>
              </a:rPr>
              <a:t>28</a:t>
            </a:r>
            <a:r>
              <a:rPr lang="en-US" sz="1050" dirty="0">
                <a:effectLst/>
              </a:rPr>
              <a:t>(2), 127–137. </a:t>
            </a:r>
            <a:r>
              <a:rPr lang="en-US" sz="1050" dirty="0">
                <a:effectLst/>
                <a:hlinkClick r:id="rId6"/>
              </a:rPr>
              <a:t>https://doi.org/10.1080/09687637.2020.1769029</a:t>
            </a:r>
            <a:endParaRPr lang="en-US" sz="105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5E6-90DA-4ACE-9F7A-7946DFCC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55" y="1955913"/>
            <a:ext cx="10804490" cy="3530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Doctors and the medical system are part of the problem.</a:t>
            </a:r>
          </a:p>
          <a:p>
            <a:pPr marL="0" indent="0">
              <a:buNone/>
            </a:pPr>
            <a:r>
              <a:rPr lang="en-US" sz="2400" dirty="0"/>
              <a:t>The medicalization of safe supply is ineffective.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Measures taken to provide safe supply in a medicalized context have been deeply flawed. </a:t>
            </a:r>
          </a:p>
          <a:p>
            <a:pPr lvl="1"/>
            <a:r>
              <a:rPr lang="en-CA" sz="2000" dirty="0"/>
              <a:t>Prescribers do not want to prescribe and do not want to be the gatekeepers to safe supply.</a:t>
            </a:r>
            <a:r>
              <a:rPr lang="en-CA" sz="2000" baseline="30000" dirty="0"/>
              <a:t>1</a:t>
            </a:r>
            <a:r>
              <a:rPr lang="en-CA" sz="2000" dirty="0"/>
              <a:t>  This has been due to bullying by colleagues and fear of their college.</a:t>
            </a:r>
            <a:r>
              <a:rPr lang="en-CA" sz="2000" baseline="30000" dirty="0"/>
              <a:t>2</a:t>
            </a:r>
            <a:endParaRPr lang="en-CA" sz="2000" dirty="0"/>
          </a:p>
          <a:p>
            <a:pPr lvl="1"/>
            <a:r>
              <a:rPr lang="en-CA" sz="2000" dirty="0"/>
              <a:t>Receiving a substance use disorder is harmful to people who have managed or recreational use patterns.</a:t>
            </a:r>
            <a:r>
              <a:rPr lang="en-CA" sz="2000" baseline="30000" dirty="0"/>
              <a:t>3</a:t>
            </a:r>
            <a:r>
              <a:rPr lang="en-CA" sz="2000" dirty="0"/>
              <a:t> </a:t>
            </a:r>
          </a:p>
          <a:p>
            <a:pPr lvl="1"/>
            <a:r>
              <a:rPr lang="en-CA" sz="2000" dirty="0"/>
              <a:t>Medicalization reduces harm reduction uptake and effectiveness.</a:t>
            </a:r>
            <a:r>
              <a:rPr lang="en-CA" sz="2000" baseline="30000" dirty="0"/>
              <a:t>4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933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E8B24-214E-4828-8350-1C16C807AC28}"/>
              </a:ext>
            </a:extLst>
          </p:cNvPr>
          <p:cNvSpPr/>
          <p:nvPr/>
        </p:nvSpPr>
        <p:spPr>
          <a:xfrm>
            <a:off x="10" y="5334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" y="-69135"/>
            <a:ext cx="12154901" cy="184328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Prohibition Doesn’t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A3CA5-E700-4E66-9B8E-266D2B214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5E6-90DA-4ACE-9F7A-7946DFCC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55" y="1955913"/>
            <a:ext cx="10804490" cy="3530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/>
              <a:t>Prohibition causes a three fold increase in: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potency of drugs.</a:t>
            </a:r>
          </a:p>
          <a:p>
            <a:pPr lvl="2"/>
            <a:r>
              <a:rPr lang="en-US" dirty="0"/>
              <a:t>More potent drugs are easier to smuggle.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toxicity of drugs.</a:t>
            </a:r>
          </a:p>
          <a:p>
            <a:pPr lvl="2"/>
            <a:r>
              <a:rPr lang="en-US" dirty="0"/>
              <a:t>Deregulation in the market causes the supply chain to be unpredictable.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power of organized crime.</a:t>
            </a:r>
          </a:p>
          <a:p>
            <a:pPr lvl="2"/>
            <a:r>
              <a:rPr lang="en-US" dirty="0"/>
              <a:t>Supply will </a:t>
            </a:r>
            <a:r>
              <a:rPr lang="en-US" i="1" dirty="0"/>
              <a:t>always</a:t>
            </a:r>
            <a:r>
              <a:rPr lang="en-US" dirty="0"/>
              <a:t> meet demand.</a:t>
            </a:r>
          </a:p>
          <a:p>
            <a:pPr marL="0" indent="0">
              <a:buNone/>
            </a:pPr>
            <a:r>
              <a:rPr lang="en-US" dirty="0"/>
              <a:t>Alcohol is the most dangerous drug, both to society and the individual, yet it is legal to protect consumers.</a:t>
            </a:r>
          </a:p>
          <a:p>
            <a:pPr marL="0" indent="0">
              <a:buNone/>
            </a:pPr>
            <a:r>
              <a:rPr lang="en-US" dirty="0"/>
              <a:t>DULF is a </a:t>
            </a:r>
            <a:r>
              <a:rPr lang="en-US" i="1" dirty="0"/>
              <a:t>consumer protection initiative </a:t>
            </a:r>
            <a:r>
              <a:rPr lang="en-US" dirty="0"/>
              <a:t>(i.e. the FDA for narcotics)</a:t>
            </a:r>
            <a:r>
              <a:rPr lang="en-US" i="1" dirty="0"/>
              <a:t>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02826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E8B24-214E-4828-8350-1C16C807AC28}"/>
              </a:ext>
            </a:extLst>
          </p:cNvPr>
          <p:cNvSpPr/>
          <p:nvPr/>
        </p:nvSpPr>
        <p:spPr>
          <a:xfrm>
            <a:off x="10" y="5334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B16C1-DF4C-42FB-B4F5-3AB680A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" y="-69135"/>
            <a:ext cx="12154901" cy="1843283"/>
          </a:xfrm>
        </p:spPr>
        <p:txBody>
          <a:bodyPr>
            <a:noAutofit/>
          </a:bodyPr>
          <a:lstStyle/>
          <a:p>
            <a:pPr algn="ctr"/>
            <a:r>
              <a:rPr lang="en-CA" sz="4800" dirty="0">
                <a:solidFill>
                  <a:schemeClr val="bg1"/>
                </a:solidFill>
              </a:rPr>
              <a:t>A Non Carceral and Non Medical Intervention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95600" l="7617" r="94141">
                        <a14:foregroundMark x1="24219" y1="22000" x2="15039" y2="32200"/>
                        <a14:foregroundMark x1="15039" y1="32200" x2="9375" y2="48200"/>
                        <a14:foregroundMark x1="9375" y1="48200" x2="13672" y2="66200"/>
                        <a14:foregroundMark x1="13672" y1="66200" x2="29102" y2="86000"/>
                        <a14:foregroundMark x1="29102" y1="86000" x2="40039" y2="91600"/>
                        <a14:foregroundMark x1="40039" y1="91600" x2="64648" y2="92600"/>
                        <a14:foregroundMark x1="64648" y1="92600" x2="73828" y2="87200"/>
                        <a14:foregroundMark x1="73828" y1="87200" x2="92383" y2="56400"/>
                        <a14:foregroundMark x1="92383" y1="56400" x2="92383" y2="40400"/>
                        <a14:foregroundMark x1="92383" y1="40400" x2="75586" y2="17800"/>
                        <a14:foregroundMark x1="75586" y1="17800" x2="56055" y2="11200"/>
                        <a14:foregroundMark x1="56055" y1="11200" x2="39453" y2="13400"/>
                        <a14:foregroundMark x1="39453" y1="13400" x2="24414" y2="21000"/>
                        <a14:foregroundMark x1="24414" y1="21000" x2="71094" y2="68200"/>
                        <a14:foregroundMark x1="71094" y1="68200" x2="77930" y2="55600"/>
                        <a14:foregroundMark x1="77930" y1="55600" x2="49414" y2="36400"/>
                        <a14:foregroundMark x1="49414" y1="36400" x2="49023" y2="22200"/>
                        <a14:foregroundMark x1="49023" y1="22200" x2="54102" y2="34000"/>
                        <a14:foregroundMark x1="54102" y1="34000" x2="66992" y2="43200"/>
                        <a14:foregroundMark x1="66992" y1="43200" x2="70313" y2="54600"/>
                        <a14:foregroundMark x1="70313" y1="54600" x2="49805" y2="42800"/>
                        <a14:foregroundMark x1="49805" y1="42800" x2="45508" y2="29800"/>
                        <a14:foregroundMark x1="45508" y1="29800" x2="52539" y2="14800"/>
                        <a14:foregroundMark x1="52539" y1="14800" x2="61328" y2="44600"/>
                        <a14:foregroundMark x1="61328" y1="44600" x2="74023" y2="63600"/>
                        <a14:foregroundMark x1="75781" y1="71000" x2="78125" y2="55600"/>
                        <a14:foregroundMark x1="78125" y1="55600" x2="71094" y2="37200"/>
                        <a14:foregroundMark x1="71094" y1="37200" x2="63477" y2="33600"/>
                        <a14:foregroundMark x1="76758" y1="73600" x2="79883" y2="60600"/>
                        <a14:foregroundMark x1="78320" y1="51600" x2="71680" y2="40000"/>
                        <a14:foregroundMark x1="70703" y1="36200" x2="77344" y2="45400"/>
                        <a14:foregroundMark x1="77344" y1="45400" x2="80273" y2="58000"/>
                        <a14:foregroundMark x1="69922" y1="35800" x2="77344" y2="44000"/>
                        <a14:foregroundMark x1="77344" y1="44000" x2="79297" y2="49200"/>
                        <a14:foregroundMark x1="65625" y1="33800" x2="75195" y2="41000"/>
                        <a14:foregroundMark x1="75195" y1="41000" x2="76853" y2="43161"/>
                        <a14:foregroundMark x1="65039" y1="33800" x2="70313" y2="34800"/>
                        <a14:foregroundMark x1="37695" y1="10400" x2="49219" y2="7600"/>
                        <a14:foregroundMark x1="57422" y1="8800" x2="64844" y2="10800"/>
                        <a14:foregroundMark x1="66797" y1="11400" x2="72266" y2="13800"/>
                        <a14:foregroundMark x1="75586" y1="15200" x2="90039" y2="31400"/>
                        <a14:foregroundMark x1="91016" y1="34400" x2="94141" y2="39200"/>
                        <a14:foregroundMark x1="90820" y1="44800" x2="91211" y2="48000"/>
                        <a14:foregroundMark x1="47461" y1="94400" x2="54492" y2="95600"/>
                        <a14:foregroundMark x1="45703" y1="5200" x2="55859" y2="5600"/>
                        <a14:foregroundMark x1="72656" y1="39200" x2="77223" y2="43877"/>
                        <a14:foregroundMark x1="71484" y1="39400" x2="77238" y2="43906"/>
                        <a14:foregroundMark x1="77930" y1="45400" x2="78086" y2="45545"/>
                        <a14:foregroundMark x1="65039" y1="34600" x2="73047" y2="37200"/>
                        <a14:foregroundMark x1="71680" y1="36600" x2="75018" y2="39611"/>
                        <a14:foregroundMark x1="71875" y1="36200" x2="75351" y2="38788"/>
                        <a14:foregroundMark x1="72852" y1="36000" x2="75783" y2="38573"/>
                        <a14:foregroundMark x1="67773" y1="34800" x2="73047" y2="35800"/>
                        <a14:foregroundMark x1="63086" y1="33000" x2="74023" y2="36200"/>
                        <a14:foregroundMark x1="74023" y1="36200" x2="74609" y2="36800"/>
                        <a14:foregroundMark x1="76367" y1="40000" x2="82031" y2="51600"/>
                        <a14:foregroundMark x1="82031" y1="51600" x2="82422" y2="59200"/>
                        <a14:foregroundMark x1="8398" y1="61400" x2="7617" y2="47000"/>
                        <a14:backgroundMark x1="85357" y1="51578" x2="86133" y2="52600"/>
                        <a14:backgroundMark x1="84889" y1="50962" x2="85242" y2="51427"/>
                        <a14:backgroundMark x1="84393" y1="50479" x2="84766" y2="51200"/>
                        <a14:backgroundMark x1="77734" y1="37600" x2="78461" y2="39006"/>
                        <a14:backgroundMark x1="85742" y1="54800" x2="85352" y2="53200"/>
                        <a14:backgroundMark x1="86133" y1="56400" x2="85938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78" y="2074669"/>
            <a:ext cx="4609921" cy="450187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5" b="97176" l="2474" r="96224">
                        <a14:foregroundMark x1="19466" y1="20732" x2="30924" y2="17073"/>
                        <a14:foregroundMark x1="30924" y1="17073" x2="41667" y2="9692"/>
                        <a14:foregroundMark x1="41667" y1="9692" x2="51563" y2="25225"/>
                        <a14:foregroundMark x1="51563" y1="25225" x2="56576" y2="51412"/>
                        <a14:foregroundMark x1="56576" y1="51412" x2="62565" y2="61489"/>
                        <a14:foregroundMark x1="62565" y1="61489" x2="80534" y2="77920"/>
                        <a14:foregroundMark x1="43359" y1="7959" x2="24349" y2="17394"/>
                        <a14:foregroundMark x1="24349" y1="17394" x2="10417" y2="36585"/>
                        <a14:foregroundMark x1="10417" y1="36585" x2="7422" y2="58023"/>
                        <a14:foregroundMark x1="7422" y1="58023" x2="12695" y2="71502"/>
                        <a14:foregroundMark x1="12695" y1="71502" x2="27083" y2="87869"/>
                        <a14:foregroundMark x1="27083" y1="87869" x2="56771" y2="95507"/>
                        <a14:foregroundMark x1="56771" y1="95507" x2="86458" y2="72978"/>
                        <a14:foregroundMark x1="86458" y1="72978" x2="92643" y2="35944"/>
                        <a14:foregroundMark x1="92643" y1="35944" x2="80859" y2="16624"/>
                        <a14:foregroundMark x1="80859" y1="16624" x2="65039" y2="8793"/>
                        <a14:foregroundMark x1="65039" y1="8793" x2="46680" y2="5263"/>
                        <a14:foregroundMark x1="46680" y1="5263" x2="64974" y2="6675"/>
                        <a14:foregroundMark x1="64974" y1="6675" x2="57682" y2="15982"/>
                        <a14:foregroundMark x1="57682" y1="15982" x2="67969" y2="23107"/>
                        <a14:foregroundMark x1="67969" y1="23107" x2="71680" y2="39795"/>
                        <a14:foregroundMark x1="71680" y1="39795" x2="52995" y2="57125"/>
                        <a14:foregroundMark x1="52995" y1="57125" x2="72135" y2="71694"/>
                        <a14:foregroundMark x1="72135" y1="71694" x2="40560" y2="48845"/>
                        <a14:foregroundMark x1="40560" y1="48845" x2="24219" y2="27150"/>
                        <a14:foregroundMark x1="24219" y1="27150" x2="42448" y2="40244"/>
                        <a14:foregroundMark x1="42448" y1="40244" x2="53125" y2="53273"/>
                        <a14:foregroundMark x1="53125" y1="53273" x2="56576" y2="72208"/>
                        <a14:foregroundMark x1="56576" y1="72208" x2="52474" y2="84275"/>
                        <a14:foregroundMark x1="52474" y1="84275" x2="39258" y2="95892"/>
                        <a14:foregroundMark x1="39258" y1="95892" x2="55729" y2="91913"/>
                        <a14:foregroundMark x1="55729" y1="91913" x2="60417" y2="97368"/>
                        <a14:foregroundMark x1="2474" y1="49294" x2="6901" y2="36906"/>
                        <a14:foregroundMark x1="40951" y1="7959" x2="45768" y2="6290"/>
                        <a14:foregroundMark x1="96224" y1="42940" x2="96224" y2="53017"/>
                        <a14:foregroundMark x1="52930" y1="4300" x2="49479" y2="3273"/>
                        <a14:foregroundMark x1="46419" y1="1605" x2="46419" y2="1605"/>
                        <a14:foregroundMark x1="43359" y1="2567" x2="49479" y2="1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6" y="2166607"/>
            <a:ext cx="4257183" cy="4318000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105992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456ED8-D535-4E87-B750-E7BC7FC7F2E1}"/>
              </a:ext>
            </a:extLst>
          </p:cNvPr>
          <p:cNvSpPr/>
          <p:nvPr/>
        </p:nvSpPr>
        <p:spPr>
          <a:xfrm>
            <a:off x="10" y="43381"/>
            <a:ext cx="12191990" cy="1694346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0549B-B35F-4B75-9EF2-300248BE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6" y="227772"/>
            <a:ext cx="10537828" cy="1325563"/>
          </a:xfrm>
        </p:spPr>
        <p:txBody>
          <a:bodyPr>
            <a:no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</a:rPr>
              <a:t>DULF Compassion Clubs as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D550-2F7A-4FEB-8908-3E8DA3C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940"/>
            <a:ext cx="10515600" cy="4382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dirty="0"/>
              <a:t>A unique approach to compassion clubs</a:t>
            </a:r>
          </a:p>
          <a:p>
            <a:pPr lvl="1"/>
            <a:r>
              <a:rPr lang="en-CA" sz="3200" dirty="0"/>
              <a:t>Integrate into existing lines of substance distribution and increase power of consumers.</a:t>
            </a:r>
          </a:p>
          <a:p>
            <a:pPr lvl="1"/>
            <a:r>
              <a:rPr lang="en-CA" sz="3200" dirty="0"/>
              <a:t>Purchase substances from community and online sources, test the substances, package and accurately label.</a:t>
            </a:r>
          </a:p>
          <a:p>
            <a:pPr lvl="1"/>
            <a:r>
              <a:rPr lang="en-CA" sz="3200" dirty="0"/>
              <a:t>Redistribute to compassion club members in a safe and accountable environment.</a:t>
            </a:r>
          </a:p>
          <a:p>
            <a:endParaRPr lang="en-C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273DD-EB83-4C57-B375-9E93AC5FF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880" l="6897" r="91684">
                        <a14:foregroundMark x1="7099" y1="59789" x2="21298" y2="34639"/>
                        <a14:foregroundMark x1="34686" y1="11596" x2="28398" y2="5723"/>
                        <a14:foregroundMark x1="28398" y1="5723" x2="27992" y2="5723"/>
                        <a14:foregroundMark x1="91684" y1="51657" x2="90467" y2="77410"/>
                        <a14:foregroundMark x1="75659" y1="92470" x2="74442" y2="93223"/>
                        <a14:foregroundMark x1="37120" y1="94880" x2="37120" y2="93524"/>
                        <a14:foregroundMark x1="48276" y1="84789" x2="48276" y2="84789"/>
                        <a14:foregroundMark x1="57809" y1="82982" x2="57809" y2="82982"/>
                        <a14:foregroundMark x1="55578" y1="77410" x2="55578" y2="77410"/>
                      </a14:backgroundRemoval>
                    </a14:imgEffect>
                  </a14:imgLayer>
                </a14:imgProps>
              </a:ext>
            </a:extLst>
          </a:blip>
          <a:srcRect r="3415" b="2"/>
          <a:stretch/>
        </p:blipFill>
        <p:spPr>
          <a:xfrm>
            <a:off x="4252412" y="1710280"/>
            <a:ext cx="3684125" cy="51371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201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3824</TotalTime>
  <Words>1158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Community-led Compassion Clubs</vt:lpstr>
      <vt:lpstr>Who is the Drug User Liberation Front?</vt:lpstr>
      <vt:lpstr>PowerPoint Presentation</vt:lpstr>
      <vt:lpstr>Our Position on Safe Supply</vt:lpstr>
      <vt:lpstr>Driving Factors of Harms and Overdose</vt:lpstr>
      <vt:lpstr>Driving Factors of Harms and Overdose</vt:lpstr>
      <vt:lpstr>Prohibition Doesn’t Work</vt:lpstr>
      <vt:lpstr>A Non Carceral and Non Medical Intervention</vt:lpstr>
      <vt:lpstr>DULF Compassion Clubs as a Solution</vt:lpstr>
      <vt:lpstr>Why We Cannot Wait</vt:lpstr>
      <vt:lpstr>DULF is Uniquely Situated to Intervene</vt:lpstr>
      <vt:lpstr>How It Works</vt:lpstr>
      <vt:lpstr>Membership Assessment</vt:lpstr>
      <vt:lpstr>Market Navigation</vt:lpstr>
      <vt:lpstr>Quality Control</vt:lpstr>
      <vt:lpstr>Limitations of FTIR Testing</vt:lpstr>
      <vt:lpstr>Storing the Substances</vt:lpstr>
      <vt:lpstr>Labels and Packaging</vt:lpstr>
      <vt:lpstr>PowerPoint Presentation</vt:lpstr>
      <vt:lpstr>Distribution</vt:lpstr>
      <vt:lpstr>Outcomes</vt:lpstr>
      <vt:lpstr>What You Can Do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User Liberation Front</dc:title>
  <dc:creator>Jeremy Kalicum</dc:creator>
  <cp:lastModifiedBy>The Boss</cp:lastModifiedBy>
  <cp:revision>53</cp:revision>
  <dcterms:created xsi:type="dcterms:W3CDTF">2021-03-17T20:03:19Z</dcterms:created>
  <dcterms:modified xsi:type="dcterms:W3CDTF">2022-03-11T07:34:58Z</dcterms:modified>
</cp:coreProperties>
</file>