
<file path=[Content_Types].xml><?xml version="1.0" encoding="utf-8"?>
<Types xmlns="http://schemas.openxmlformats.org/package/2006/content-types">
  <Default Extension="png" ContentType="image/png"/>
  <Default Extension="jpg_large" ContentType="image/jpeg"/>
  <Default Extension="jpeg" ContentType="image/jpeg"/>
  <Default Extension="rels" ContentType="application/vnd.openxmlformats-package.relationships+xml"/>
  <Default Extension="xml" ContentType="application/xml"/>
  <Default Extension="fntdata" ContentType="application/x-fontdata"/>
  <Default Extension="heic"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3.jpg" ContentType="image/jp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notesSlides/notesSlide37.xml" ContentType="application/vnd.openxmlformats-officedocument.presentationml.notesSlide+xml"/>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4"/>
  </p:notesMasterIdLst>
  <p:sldIdLst>
    <p:sldId id="406" r:id="rId2"/>
    <p:sldId id="407" r:id="rId3"/>
    <p:sldId id="420" r:id="rId4"/>
    <p:sldId id="410" r:id="rId5"/>
    <p:sldId id="402" r:id="rId6"/>
    <p:sldId id="461" r:id="rId7"/>
    <p:sldId id="436" r:id="rId8"/>
    <p:sldId id="441" r:id="rId9"/>
    <p:sldId id="315" r:id="rId10"/>
    <p:sldId id="313" r:id="rId11"/>
    <p:sldId id="421" r:id="rId12"/>
    <p:sldId id="422" r:id="rId13"/>
    <p:sldId id="423" r:id="rId14"/>
    <p:sldId id="425" r:id="rId15"/>
    <p:sldId id="403" r:id="rId16"/>
    <p:sldId id="426" r:id="rId17"/>
    <p:sldId id="427" r:id="rId18"/>
    <p:sldId id="428" r:id="rId19"/>
    <p:sldId id="429" r:id="rId20"/>
    <p:sldId id="430" r:id="rId21"/>
    <p:sldId id="432" r:id="rId22"/>
    <p:sldId id="433" r:id="rId23"/>
    <p:sldId id="434" r:id="rId24"/>
    <p:sldId id="412" r:id="rId25"/>
    <p:sldId id="416" r:id="rId26"/>
    <p:sldId id="435" r:id="rId27"/>
    <p:sldId id="442" r:id="rId28"/>
    <p:sldId id="437" r:id="rId29"/>
    <p:sldId id="439" r:id="rId30"/>
    <p:sldId id="440" r:id="rId31"/>
    <p:sldId id="438" r:id="rId32"/>
    <p:sldId id="443" r:id="rId33"/>
    <p:sldId id="462" r:id="rId34"/>
    <p:sldId id="456" r:id="rId35"/>
    <p:sldId id="457" r:id="rId36"/>
    <p:sldId id="444" r:id="rId37"/>
    <p:sldId id="458" r:id="rId38"/>
    <p:sldId id="459" r:id="rId39"/>
    <p:sldId id="419" r:id="rId40"/>
    <p:sldId id="460" r:id="rId41"/>
    <p:sldId id="329" r:id="rId42"/>
    <p:sldId id="330" r:id="rId43"/>
  </p:sldIdLst>
  <p:sldSz cx="9144000" cy="6858000" type="screen4x3"/>
  <p:notesSz cx="7010400" cy="9296400"/>
  <p:embeddedFontLst>
    <p:embeddedFont>
      <p:font typeface="Calibri" panose="020F0502020204030204" pitchFamily="34" charset="0"/>
      <p:regular r:id="rId45"/>
      <p:bold r:id="rId46"/>
      <p:italic r:id="rId47"/>
      <p:boldItalic r:id="rId48"/>
    </p:embeddedFont>
    <p:embeddedFont>
      <p:font typeface="Economica" panose="020B0604020202020204" charset="0"/>
      <p:regular r:id="rId49"/>
      <p:bold r:id="rId50"/>
      <p:italic r:id="rId51"/>
      <p:boldItalic r:id="rId52"/>
    </p:embeddedFont>
    <p:embeddedFont>
      <p:font typeface="Open Sans" panose="020B0604020202020204" charset="0"/>
      <p:regular r:id="rId53"/>
      <p:bold r:id="rId54"/>
      <p:italic r:id="rId55"/>
      <p:boldItalic r:id="rId56"/>
    </p:embeddedFont>
    <p:embeddedFont>
      <p:font typeface="Aharoni" panose="020B0604020202020204" charset="-79"/>
      <p:bold r:id="rId57"/>
    </p:embeddedFont>
    <p:embeddedFont>
      <p:font typeface="Cambria" panose="02040503050406030204" pitchFamily="18" charset="0"/>
      <p:regular r:id="rId58"/>
      <p:bold r:id="rId59"/>
      <p:italic r:id="rId60"/>
      <p:boldItalic r:id="rId61"/>
    </p:embeddedFont>
    <p:embeddedFont>
      <p:font typeface="Amatic SC" panose="020B0604020202020204" charset="-79"/>
      <p:regular r:id="rId62"/>
      <p:bold r:id="rId63"/>
    </p:embeddedFont>
    <p:embeddedFont>
      <p:font typeface="Verdana" panose="020B0604030504040204" pitchFamily="34" charset="0"/>
      <p:regular r:id="rId64"/>
      <p:bold r:id="rId65"/>
      <p:italic r:id="rId66"/>
      <p:boldItalic r:id="rId67"/>
    </p:embeddedFont>
    <p:embeddedFont>
      <p:font typeface="Rockwell" panose="02060603020205020403" pitchFamily="18"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2D200454-40CA-4A62-9FC3-DE9A4176ACB9}">
      <p15:notesGuideLst xmlns:p15="http://schemas.microsoft.com/office/powerpoint/2012/main">
        <p15:guide id="1" orient="horz" pos="2928">
          <p15:clr>
            <a:srgbClr val="000000"/>
          </p15:clr>
        </p15:guide>
        <p15:guide id="2" pos="2208">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28E539-EA45-476A-A581-A5D4A188D7FA}">
  <a:tblStyle styleId="{9E28E539-EA45-476A-A581-A5D4A188D7F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AB2441F-79B0-4F66-BC4B-39A5B43EC348}" styleName="Table_1">
    <a:wholeTbl>
      <a:tcTxStyle b="off" i="off">
        <a:font>
          <a:latin typeface="Open Sans"/>
          <a:ea typeface="Open Sans"/>
          <a:cs typeface="Open San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Open Sans"/>
          <a:ea typeface="Open Sans"/>
          <a:cs typeface="Open Sans"/>
        </a:font>
        <a:schemeClr val="lt1"/>
      </a:tcTxStyle>
      <a:tcStyle>
        <a:tcBdr/>
        <a:fill>
          <a:solidFill>
            <a:schemeClr val="accent1"/>
          </a:solidFill>
        </a:fill>
      </a:tcStyle>
    </a:lastCol>
    <a:firstCol>
      <a:tcTxStyle b="on" i="off">
        <a:font>
          <a:latin typeface="Open Sans"/>
          <a:ea typeface="Open Sans"/>
          <a:cs typeface="Open Sans"/>
        </a:font>
        <a:schemeClr val="lt1"/>
      </a:tcTxStyle>
      <a:tcStyle>
        <a:tcBdr/>
        <a:fill>
          <a:solidFill>
            <a:schemeClr val="accent1"/>
          </a:solidFill>
        </a:fill>
      </a:tcStyle>
    </a:firstCol>
    <a:lastRow>
      <a:tcTxStyle b="on" i="off">
        <a:font>
          <a:latin typeface="Open Sans"/>
          <a:ea typeface="Open Sans"/>
          <a:cs typeface="Open San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Open Sans"/>
          <a:ea typeface="Open Sans"/>
          <a:cs typeface="Open San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1" autoAdjust="0"/>
    <p:restoredTop sz="78495" autoAdjust="0"/>
  </p:normalViewPr>
  <p:slideViewPr>
    <p:cSldViewPr snapToGrid="0">
      <p:cViewPr varScale="1">
        <p:scale>
          <a:sx n="63" d="100"/>
          <a:sy n="63" d="100"/>
        </p:scale>
        <p:origin x="67" y="1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font" Target="fonts/font2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1" dirty="0"/>
              <a:t>Welcome.</a:t>
            </a:r>
            <a:endParaRPr b="1" dirty="0"/>
          </a:p>
        </p:txBody>
      </p:sp>
      <p:sp>
        <p:nvSpPr>
          <p:cNvPr id="248" name="Google Shape;248;p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CA"/>
              <a:t>1</a:t>
            </a:fld>
            <a:endParaRPr/>
          </a:p>
        </p:txBody>
      </p:sp>
    </p:spTree>
    <p:extLst>
      <p:ext uri="{BB962C8B-B14F-4D97-AF65-F5344CB8AC3E}">
        <p14:creationId xmlns:p14="http://schemas.microsoft.com/office/powerpoint/2010/main" val="146827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18:notes"/>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CA" dirty="0">
                <a:solidFill>
                  <a:schemeClr val="dk1"/>
                </a:solidFill>
              </a:rPr>
              <a:t>Harm Reduction accepts and recognizes that these risks will continue to occur, and risk is a normal part of human life—so rather than condemning those engaging in risk-taking behavior, harm reduction seeks to mitigate the harms associated with that specific behavior.</a:t>
            </a:r>
            <a:endParaRPr dirty="0"/>
          </a:p>
          <a:p>
            <a:pPr marL="0" lvl="0" indent="0" algn="l" rtl="0">
              <a:lnSpc>
                <a:spcPct val="100000"/>
              </a:lnSpc>
              <a:spcBef>
                <a:spcPts val="0"/>
              </a:spcBef>
              <a:spcAft>
                <a:spcPts val="0"/>
              </a:spcAft>
              <a:buSzPts val="1400"/>
              <a:buNone/>
            </a:pPr>
            <a:r>
              <a:rPr lang="en-CA" dirty="0">
                <a:solidFill>
                  <a:schemeClr val="dk1"/>
                </a:solidFill>
                <a:latin typeface="Calibri"/>
                <a:ea typeface="Calibri"/>
                <a:cs typeface="Calibri"/>
                <a:sym typeface="Calibri"/>
              </a:rPr>
              <a:t>Essentially, risk taking behavior occurs on a continuum ranging from very low risk activities (e.g. driving to work in the morning) to high risk activities (e.g. injection drug use, unprotected anal sex, extreme sports).</a:t>
            </a:r>
            <a:endParaRPr dirty="0"/>
          </a:p>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CA" dirty="0">
                <a:solidFill>
                  <a:schemeClr val="dk1"/>
                </a:solidFill>
                <a:latin typeface="Calibri"/>
                <a:ea typeface="Calibri"/>
                <a:cs typeface="Calibri"/>
                <a:sym typeface="Calibri"/>
              </a:rPr>
              <a:t>Option 1: Stop behaviour / abstinence</a:t>
            </a:r>
            <a:endParaRPr dirty="0"/>
          </a:p>
          <a:p>
            <a:pPr marL="0" lvl="0" indent="0" algn="l" rtl="0">
              <a:lnSpc>
                <a:spcPct val="100000"/>
              </a:lnSpc>
              <a:spcBef>
                <a:spcPts val="0"/>
              </a:spcBef>
              <a:spcAft>
                <a:spcPts val="0"/>
              </a:spcAft>
              <a:buSzPts val="1400"/>
              <a:buNone/>
            </a:pPr>
            <a:r>
              <a:rPr lang="en-CA" dirty="0">
                <a:solidFill>
                  <a:schemeClr val="dk1"/>
                </a:solidFill>
                <a:latin typeface="Calibri"/>
                <a:ea typeface="Calibri"/>
                <a:cs typeface="Calibri"/>
                <a:sym typeface="Calibri"/>
              </a:rPr>
              <a:t>Option 2: Make it safer / harm reduction</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CA" dirty="0">
                <a:latin typeface="Arial"/>
                <a:ea typeface="Arial"/>
                <a:cs typeface="Arial"/>
                <a:sym typeface="Arial"/>
              </a:rPr>
              <a:t>Ask audience Qs</a:t>
            </a:r>
            <a:endParaRPr dirty="0"/>
          </a:p>
          <a:p>
            <a:pPr marL="0" lvl="0" indent="0" algn="l" rtl="0">
              <a:lnSpc>
                <a:spcPct val="100000"/>
              </a:lnSpc>
              <a:spcBef>
                <a:spcPts val="0"/>
              </a:spcBef>
              <a:spcAft>
                <a:spcPts val="0"/>
              </a:spcAft>
              <a:buSzPts val="1400"/>
              <a:buNone/>
            </a:pPr>
            <a:r>
              <a:rPr lang="en-CA" dirty="0">
                <a:latin typeface="Arial"/>
                <a:ea typeface="Arial"/>
                <a:cs typeface="Arial"/>
                <a:sym typeface="Arial"/>
              </a:rPr>
              <a:t>Helmets, lifejackets, parachutes, immunizations, condoms, seatbelts, birth control, PPE, sunscreen, flight safety, </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60" name="Google Shape;760;p18: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CA">
                <a:solidFill>
                  <a:schemeClr val="dk1"/>
                </a:solidFill>
                <a:latin typeface="Calibri"/>
                <a:ea typeface="Calibri"/>
                <a:cs typeface="Calibri"/>
                <a:sym typeface="Calibri"/>
              </a:rPr>
              <a:t>10</a:t>
            </a:fld>
            <a:endParaRPr>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a:t>Point about different approaches</a:t>
            </a:r>
            <a:r>
              <a:rPr lang="en-CA" baseline="0" dirty="0"/>
              <a:t> to harm reduction, interrelationship between some, many differences</a:t>
            </a:r>
          </a:p>
          <a:p>
            <a:pPr marL="0" indent="0"/>
            <a:endParaRPr lang="en-CA" baseline="0" dirty="0"/>
          </a:p>
          <a:p>
            <a:pPr marL="0" indent="0"/>
            <a:r>
              <a:rPr lang="en-CA" baseline="0" dirty="0"/>
              <a:t>-Want people to be aware of other approaches and to check them out</a:t>
            </a:r>
          </a:p>
          <a:p>
            <a:pPr marL="0" indent="0"/>
            <a:endParaRPr lang="en-CA" dirty="0"/>
          </a:p>
          <a:p>
            <a:pPr marL="0" indent="0"/>
            <a:r>
              <a:rPr lang="en-CA" dirty="0"/>
              <a:t>“Mainstream harm reduction practices, such as naloxone distribution and opioid substitution therapies, have been proven to save lives; however, they are narrowly focused on substance using behaviours and do not address the broader social and system-wide issues that contribute to and intersect with substance use for Indigenous peoples in the first place. For Indigenous communities, harm reduction = reducing the harms of colonization. This means that Indigenous harm reduction is not tethered to the use of substances. Instead, Indigenous harm reduction is a way of life, embedded within traditional knowledge systems that see the spiritual world, the natural world, and humanity as inter-related. Given that these knowledge systems and the way of life they give rise to have </a:t>
            </a:r>
            <a:r>
              <a:rPr lang="en-CA" dirty="0" smtClean="0"/>
              <a:t>been </a:t>
            </a:r>
            <a:r>
              <a:rPr lang="en-CA" dirty="0"/>
              <a:t>disrupted by the historic and on-going impacts of colonialism, decolonizing policy and program environments to support the restoration of these relationships is critical to restoring the health and wellness of Indigenous communities.”</a:t>
            </a:r>
          </a:p>
        </p:txBody>
      </p:sp>
      <p:sp>
        <p:nvSpPr>
          <p:cNvPr id="4" name="Slide Number Placeholder 3"/>
          <p:cNvSpPr>
            <a:spLocks noGrp="1"/>
          </p:cNvSpPr>
          <p:nvPr>
            <p:ph type="sldNum" sz="quarter" idx="10"/>
          </p:nvPr>
        </p:nvSpPr>
        <p:spPr/>
        <p:txBody>
          <a:bodyPr/>
          <a:lstStyle/>
          <a:p>
            <a:fld id="{E9CEA61C-3019-4B70-A6F2-A2DBB1A59AEB}" type="slidenum">
              <a:rPr lang="en-CA" smtClean="0"/>
              <a:t>11</a:t>
            </a:fld>
            <a:endParaRPr lang="en-CA"/>
          </a:p>
        </p:txBody>
      </p:sp>
    </p:spTree>
    <p:extLst>
      <p:ext uri="{BB962C8B-B14F-4D97-AF65-F5344CB8AC3E}">
        <p14:creationId xmlns:p14="http://schemas.microsoft.com/office/powerpoint/2010/main" val="1848179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a:t>Prohibition of substances and criminalization of people are systemic forces that oppress people who use drugs and are often referred to as the War on Drugs. </a:t>
            </a:r>
          </a:p>
          <a:p>
            <a:pPr marL="0" indent="0"/>
            <a:endParaRPr lang="en-CA" dirty="0"/>
          </a:p>
          <a:p>
            <a:pPr marL="0" indent="0"/>
            <a:r>
              <a:rPr lang="en-CA" dirty="0"/>
              <a:t>As people doing harm reduction work, we have to understand that we are working against the backdrop of this war, which is really a war on people, and as we all know, is killing people in unprecedented numbers. The ongoing criminalization of people who use drugs pushes people toward harm in multiple ways and indeed represents one of the biggest harms associated with drug use – much more than the drugs themselves. </a:t>
            </a:r>
          </a:p>
          <a:p>
            <a:pPr marL="0" indent="0"/>
            <a:endParaRPr lang="en-CA" dirty="0"/>
          </a:p>
          <a:p>
            <a:pPr marL="0" indent="0"/>
            <a:r>
              <a:rPr lang="en-CA" dirty="0"/>
              <a:t>Our drug laws still make criminals out of people who use certain substances which only reinforces a pervasive value system that regards harm reduction as ‘enabling’ people to behave in intolerable ways. </a:t>
            </a:r>
          </a:p>
          <a:p>
            <a:pPr marL="0" indent="0"/>
            <a:endParaRPr lang="en-CA" dirty="0"/>
          </a:p>
          <a:p>
            <a:pPr marL="0" indent="0"/>
            <a:r>
              <a:rPr lang="en-CA" dirty="0"/>
              <a:t>What seems to still not be well understood is that making substances illegal and criminalizing people for using substances actually does nothing to stop people from using them. </a:t>
            </a:r>
          </a:p>
          <a:p>
            <a:pPr marL="0" indent="0"/>
            <a:endParaRPr lang="en-CA" dirty="0"/>
          </a:p>
          <a:p>
            <a:pPr marL="0" indent="0"/>
            <a:r>
              <a:rPr lang="en-CA" dirty="0"/>
              <a:t>The reason for this is that many people who develop a dependence</a:t>
            </a:r>
            <a:r>
              <a:rPr lang="en-CA" baseline="0" dirty="0"/>
              <a:t> relationship with substances </a:t>
            </a:r>
            <a:r>
              <a:rPr lang="en-CA" dirty="0"/>
              <a:t>do so because they are medicating some kind of pain. Commonly this pain is rooted in trauma, abuse, injury or illness, difficulties with mental health, or some other unmet physical or emotional need. </a:t>
            </a:r>
          </a:p>
          <a:p>
            <a:pPr marL="0" indent="0"/>
            <a:endParaRPr lang="en-CA" dirty="0"/>
          </a:p>
          <a:p>
            <a:pPr marL="0" indent="0"/>
            <a:r>
              <a:rPr lang="en-CA" dirty="0"/>
              <a:t>Of course, people also use substances for pleasure, fun, spirituality, personal growth and creativity, and unfortunately they also face potential harms related to the fact that we criminalize some substances which feeds unregulated markets and an unpredictable supply that can easily become toxic and dangerous.</a:t>
            </a:r>
          </a:p>
          <a:p>
            <a:pPr marL="0" indent="0"/>
            <a:r>
              <a:rPr lang="en-US" dirty="0"/>
              <a:t> </a:t>
            </a:r>
            <a:r>
              <a:rPr lang="en-CA" dirty="0"/>
              <a:t> </a:t>
            </a:r>
          </a:p>
          <a:p>
            <a:pPr marL="0" indent="0"/>
            <a:r>
              <a:rPr lang="en-CA" dirty="0"/>
              <a:t>There are many great resources available about the War on Drugs and the policies that create harm for people who use drugs. Check out </a:t>
            </a:r>
          </a:p>
          <a:p>
            <a:pPr marL="0" indent="0"/>
            <a:r>
              <a:rPr lang="en-CA" dirty="0"/>
              <a:t>our resource list which includes ‘The Drug War Reading List’ by Zoe </a:t>
            </a:r>
            <a:r>
              <a:rPr lang="en-CA" dirty="0" smtClean="0"/>
              <a:t>Dodd.</a:t>
            </a:r>
            <a:endParaRPr lang="en-CA" dirty="0"/>
          </a:p>
        </p:txBody>
      </p:sp>
      <p:sp>
        <p:nvSpPr>
          <p:cNvPr id="4" name="Slide Number Placeholder 3"/>
          <p:cNvSpPr>
            <a:spLocks noGrp="1"/>
          </p:cNvSpPr>
          <p:nvPr>
            <p:ph type="sldNum" sz="quarter" idx="10"/>
          </p:nvPr>
        </p:nvSpPr>
        <p:spPr/>
        <p:txBody>
          <a:bodyPr/>
          <a:lstStyle/>
          <a:p>
            <a:fld id="{E9CEA61C-3019-4B70-A6F2-A2DBB1A59AEB}" type="slidenum">
              <a:rPr lang="en-CA" smtClean="0"/>
              <a:t>12</a:t>
            </a:fld>
            <a:endParaRPr lang="en-CA"/>
          </a:p>
        </p:txBody>
      </p:sp>
    </p:spTree>
    <p:extLst>
      <p:ext uri="{BB962C8B-B14F-4D97-AF65-F5344CB8AC3E}">
        <p14:creationId xmlns:p14="http://schemas.microsoft.com/office/powerpoint/2010/main" val="233436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One thing that the last video doesn’t cover, in part due to its US focus, is the link between colonization and the war on drugs, and the link between racism and the war on drugs in Canada.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Canada’s first drug prohibition was directed at Indigenous peoples.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Alcohol was introduced to Indigenous people by British, French, and US settlers through colonization.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colonizers began to forcibly convert Indigenous people to Christian relations, morals and values, they also advocated abstinence and believed that prohibition would mean there would be less inter-racial mixing between white and Indigenous peoples and less mixed-race children.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alcohol prohibition had a short history in Canada, it was imposed on Indigenous people for over a century.  Prohibition served as a legal mechanism to control Indigenous peoples and nations right up until 1955.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with other forms of prohibition, it did not stop people from drinking, but encouraged covert and dangerous drinking practices, illegal consumption and selling, covert use, as well as enduring stereotypes and legal discrimination against Indigenous people that continue today.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We know that Indigenous people and people of </a:t>
            </a:r>
            <a:r>
              <a:rPr lang="en-US" dirty="0" err="1"/>
              <a:t>colour</a:t>
            </a:r>
            <a:r>
              <a:rPr lang="en-US" dirty="0"/>
              <a:t> are disproportionately impacted by the war on drugs both locally and globally.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in 2015/2016, Indigenous adultsNote22Note23 were overrepresented in admissions to provincial and territorial correctional services and they accounted for 26% of admissionsNote24 while representing about 3% of the Canadian adult populationNote25 (Table 5). Indigenous women accounted for 38% of admissions of women to provincial and territorial sentenced custody.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(Taken directly from: https://www150.statcan.gc.ca/n1/pub/85-002-x/2017001/article/14700-eng.htm (report on Correctional Services in Canada for 2015/2016))</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We would recommend the book ‘Busted: An Illustrated History of Drug Prohibition in Canada’ by Susan Boyd as a great resource for more information about where Canada’s drug laws came from. It covers the roots of prohibition in colonization starting in the 1800s and earlier, all the way to present day and the legalization of cannabis.</a:t>
            </a:r>
          </a:p>
          <a:p>
            <a:pPr marL="0" lvl="0" indent="0" algn="l" rtl="0">
              <a:spcBef>
                <a:spcPts val="0"/>
              </a:spcBef>
              <a:spcAft>
                <a:spcPts val="0"/>
              </a:spcAft>
              <a:buNone/>
            </a:pPr>
            <a:endParaRPr dirty="0"/>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13</a:t>
            </a:fld>
            <a:endParaRPr/>
          </a:p>
        </p:txBody>
      </p:sp>
    </p:spTree>
    <p:extLst>
      <p:ext uri="{BB962C8B-B14F-4D97-AF65-F5344CB8AC3E}">
        <p14:creationId xmlns:p14="http://schemas.microsoft.com/office/powerpoint/2010/main" val="383129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Harm Reduction can be traced back to people organizing in the 1960s against the legal suppression of drugs, and to places in Western Europe, the UK and New York City in the late 1970s and early 1980s.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An example of one of the earliest harm reduction programs was the opening of the first needle exchange program in Amsterdam in 1984.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People who were using heroin used to buy their syringes from a particular pharmacy that eventually shut down.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People in the community were worried about injection-related garbage and the growing concern that the new virus, HIV, was not only affecting gay men but also people who injected drugs.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response to the pharmacy shutting down, drug users organized to set up a program where people could not only access needles but also bring their used needles in to reduce the amount of garbage that was being left around the city.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couple of years later, an illegal supervised injection site was opened in Amsterdam and the first legal site opened in Switzerland around the same time in 1986.</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14</a:t>
            </a:fld>
            <a:endParaRPr/>
          </a:p>
        </p:txBody>
      </p:sp>
    </p:spTree>
    <p:extLst>
      <p:ext uri="{BB962C8B-B14F-4D97-AF65-F5344CB8AC3E}">
        <p14:creationId xmlns:p14="http://schemas.microsoft.com/office/powerpoint/2010/main" val="409103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b="1" dirty="0"/>
              <a:t>Reflect.</a:t>
            </a:r>
            <a:endParaRPr b="1" dirty="0"/>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15</a:t>
            </a:fld>
            <a:endParaRPr/>
          </a:p>
        </p:txBody>
      </p:sp>
    </p:spTree>
    <p:extLst>
      <p:ext uri="{BB962C8B-B14F-4D97-AF65-F5344CB8AC3E}">
        <p14:creationId xmlns:p14="http://schemas.microsoft.com/office/powerpoint/2010/main" val="324010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People who work in harm reduction often do so because they see some of their personal values reflected in the values and principles of harm reduction. Whether you are someone with personal experience of drug use, or you are coming to this work without that personal experience, it’s the values of harm reduction that can often unite us in solidarity, and that’s key to the health and future of harm reduction as a movement and as a practice that is rooted in our hearts and not just our heads.</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Too often, harm reduction is divorced from its radical potential as a social justice approach. When we lose sight of the deeper meaning of harm reduction and the values at its core, we risk relating to one another in ways that are not really in line with harm reduction practices at all, or are limited in the extent that they actually reduce harm.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We’re going to spend some time talking about the principles and values of harm reduction, and then we’re going to ask you to reflect on what these principles actually look like in practice. </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16</a:t>
            </a:fld>
            <a:endParaRPr/>
          </a:p>
        </p:txBody>
      </p:sp>
    </p:spTree>
    <p:extLst>
      <p:ext uri="{BB962C8B-B14F-4D97-AF65-F5344CB8AC3E}">
        <p14:creationId xmlns:p14="http://schemas.microsoft.com/office/powerpoint/2010/main" val="3911175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Harm reduction is based on a set of principles or concepts that make up the foundation of the philosophy, the movement and the practices. We will spend a bit of time talking about these principles and then link them to our own values and how we do our work.</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The 9 principles we’re going to briefly go through were compiled and adapted from the Harm Reduction Coalition in the States and from Harm Reduction International. We have consolidated them and tried to translate them into less jargon-y language.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1. Drug use is a human behaviour that many people across the world are unwilling or unable to stop.</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2. People who use drugs do not lose their human rights due to their drug use.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We are entitled to rights to life, the highest attainable standard of health, social supports, privacy, freedom from arbitrary detention and degrading treatment, and others. Treating people who use drugs, their families and their communities with dignity and compassion </a:t>
            </a:r>
            <a:r>
              <a:rPr lang="en-US" dirty="0" err="1"/>
              <a:t>honours</a:t>
            </a:r>
            <a:r>
              <a:rPr lang="en-US" dirty="0"/>
              <a:t> their human rights.</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17</a:t>
            </a:fld>
            <a:endParaRPr/>
          </a:p>
        </p:txBody>
      </p:sp>
    </p:spTree>
    <p:extLst>
      <p:ext uri="{BB962C8B-B14F-4D97-AF65-F5344CB8AC3E}">
        <p14:creationId xmlns:p14="http://schemas.microsoft.com/office/powerpoint/2010/main" val="3412919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https://www.health.gov.bc.ca/library/publications/year/2006/followingtheevidence.pdf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People use drugs for many different reasons and in many different ways.</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For example, this model demonstrates the concept that drug use may occur on a spectrum. We know that regardless of what substance someone is using or how, only a small percentage of people who use drugs experience ‘problematic use,’ and we know that a harm reduction approach can help people maximize the benefits they get from using drugs.</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What is your response to this model? Are there elements missing for you? How could we further complicate/problematize this model?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What do you think is the difference between substance use and addiction?</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Carl Hart on the definition of addiction: https://www.youtube.com/watch?v=iWCjYxtRBXE (2:37 minutes) and/or Carl Hart on drug use &amp; addiction &amp; myth of a drug-free world more broadly: https://www.youtube.com/watch?v=nCJ3HviSa4E (5:15 minutes)</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18</a:t>
            </a:fld>
            <a:endParaRPr/>
          </a:p>
        </p:txBody>
      </p:sp>
    </p:spTree>
    <p:extLst>
      <p:ext uri="{BB962C8B-B14F-4D97-AF65-F5344CB8AC3E}">
        <p14:creationId xmlns:p14="http://schemas.microsoft.com/office/powerpoint/2010/main" val="35342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4. Harm reduction is evidence-based. Harm reduction policies and practices are informed by a robust body of evidence that show these interventions have strong positive impacts on individual and community health.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19</a:t>
            </a:fld>
            <a:endParaRPr/>
          </a:p>
        </p:txBody>
      </p:sp>
    </p:spTree>
    <p:extLst>
      <p:ext uri="{BB962C8B-B14F-4D97-AF65-F5344CB8AC3E}">
        <p14:creationId xmlns:p14="http://schemas.microsoft.com/office/powerpoint/2010/main" val="205942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sz="1200" kern="1200" dirty="0">
                <a:solidFill>
                  <a:schemeClr val="tx1"/>
                </a:solidFill>
                <a:effectLst/>
                <a:latin typeface="+mn-lt"/>
                <a:ea typeface="+mn-ea"/>
                <a:cs typeface="+mn-cs"/>
              </a:rPr>
              <a:t>There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is a link between colonization (which is fundamentally a process of violence and disconnection that operates at multiple levels, both historically and currently) and the topics we’re here to discuss: namely the war on people who use drugs on the land commonly referred to as “Canada”, and the disproportionate impact of criminalization, the overdose crisis, Hepatitis C, and HIV/AIDS on Indigenous peoples as an ongoing impact of colonization. </a:t>
            </a:r>
          </a:p>
        </p:txBody>
      </p:sp>
      <p:sp>
        <p:nvSpPr>
          <p:cNvPr id="4" name="Slide Number Placeholder 3"/>
          <p:cNvSpPr>
            <a:spLocks noGrp="1"/>
          </p:cNvSpPr>
          <p:nvPr>
            <p:ph type="sldNum" sz="quarter" idx="10"/>
          </p:nvPr>
        </p:nvSpPr>
        <p:spPr/>
        <p:txBody>
          <a:bodyPr/>
          <a:lstStyle/>
          <a:p>
            <a:pPr>
              <a:defRPr/>
            </a:pPr>
            <a:fld id="{6CFA9D09-B935-494C-816E-7952C8B7D619}" type="slidenum">
              <a:rPr lang="en-CA" smtClean="0"/>
              <a:pPr>
                <a:defRPr/>
              </a:pPr>
              <a:t>2</a:t>
            </a:fld>
            <a:endParaRPr lang="en-CA"/>
          </a:p>
        </p:txBody>
      </p:sp>
    </p:spTree>
    <p:extLst>
      <p:ext uri="{BB962C8B-B14F-4D97-AF65-F5344CB8AC3E}">
        <p14:creationId xmlns:p14="http://schemas.microsoft.com/office/powerpoint/2010/main" val="164153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CA" dirty="0" smtClean="0"/>
              <a:t>5. Harm </a:t>
            </a:r>
            <a:r>
              <a:rPr lang="en-CA" dirty="0"/>
              <a:t>reduction is committed to meeting people ‘where they are at’ without judgement and without the use of stigmatizing language that perpetuates harmful stereotypes and creates barriers to health. Harm reduction is concerned about quality of life for everyone, not necessarily ending drug use. </a:t>
            </a:r>
            <a:endParaRPr lang="en-CA" dirty="0" smtClean="0"/>
          </a:p>
          <a:p>
            <a:pPr marL="0" marR="0" indent="0" algn="l" defTabSz="931774"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Calibri"/>
                <a:ea typeface="Calibri"/>
                <a:cs typeface="Calibri"/>
                <a:sym typeface="Calibri"/>
              </a:rPr>
              <a:t>6. Options for prevention, care and treatment must be evidence-based, high quality and non-coercive. Many people who use drugs do not need treatment and those who want support such as treatment should have access to options that do not require abstinence.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Calibri"/>
                <a:ea typeface="Calibri"/>
                <a:cs typeface="Calibri"/>
                <a:sym typeface="Calibri"/>
              </a:rPr>
              <a:t>What’s an example of non-coercive service? How could we expand treatment options to be more diverse and accessible to a broader range of needs?</a:t>
            </a:r>
          </a:p>
          <a:p>
            <a:pPr marL="0" marR="0" indent="0" algn="l" defTabSz="931774" rtl="0" eaLnBrk="1" fontAlgn="auto" latinLnBrk="0" hangingPunct="1">
              <a:lnSpc>
                <a:spcPct val="100000"/>
              </a:lnSpc>
              <a:spcBef>
                <a:spcPts val="0"/>
              </a:spcBef>
              <a:spcAft>
                <a:spcPts val="0"/>
              </a:spcAft>
              <a:buClrTx/>
              <a:buSzTx/>
              <a:buFontTx/>
              <a:buNone/>
              <a:tabLst/>
              <a:defRPr/>
            </a:pPr>
            <a:endParaRPr lang="en-CA" dirty="0"/>
          </a:p>
          <a:p>
            <a:pPr defTabSz="931774">
              <a:defRPr/>
            </a:pPr>
            <a:endParaRPr lang="en-CA" dirty="0"/>
          </a:p>
          <a:p>
            <a:pPr marL="0" lvl="0" indent="0" algn="l" rtl="0">
              <a:spcBef>
                <a:spcPts val="0"/>
              </a:spcBef>
              <a:spcAft>
                <a:spcPts val="0"/>
              </a:spcAft>
              <a:buNone/>
            </a:pPr>
            <a:endParaRPr dirty="0"/>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20</a:t>
            </a:fld>
            <a:endParaRPr/>
          </a:p>
        </p:txBody>
      </p:sp>
    </p:spTree>
    <p:extLst>
      <p:ext uri="{BB962C8B-B14F-4D97-AF65-F5344CB8AC3E}">
        <p14:creationId xmlns:p14="http://schemas.microsoft.com/office/powerpoint/2010/main" val="249554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7. People who use(d) drugs must be involved in designing, implementing and evaluating programs and policies that serve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Meaningful involvement of people who use(d) drugs in designing, implementing and evaluating programs and policies that serve them is central to harm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“Nothing about us without us” is a commonly used phrase that affirms that people who use drugs are the experts in reducing harms associated with drug use.</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21</a:t>
            </a:fld>
            <a:endParaRPr/>
          </a:p>
        </p:txBody>
      </p:sp>
    </p:spTree>
    <p:extLst>
      <p:ext uri="{BB962C8B-B14F-4D97-AF65-F5344CB8AC3E}">
        <p14:creationId xmlns:p14="http://schemas.microsoft.com/office/powerpoint/2010/main" val="2889429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8. Harm reduction is rooted in a commitment to social justice and addressing inequities that exclude people who use drugs from the supports they need due to gender identity, sex-based discrimination, economic status, colonization, racism, stigma, trauma and other social oppressions.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What are forms of oppression that might create harm?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How might these forms of oppression create more harm/what might their impact be on drug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a:t>
            </a:r>
            <a:r>
              <a:rPr kumimoji="0" lang="en-CA" sz="1200" b="0" i="0" u="none" strike="noStrike" kern="1200" cap="none" spc="0" normalizeH="0" baseline="0" noProof="0" dirty="0" err="1">
                <a:ln>
                  <a:noFill/>
                </a:ln>
                <a:solidFill>
                  <a:prstClr val="black"/>
                </a:solidFill>
                <a:effectLst/>
                <a:uLnTx/>
                <a:uFillTx/>
                <a:latin typeface="Calibri"/>
                <a:ea typeface="+mn-ea"/>
                <a:cs typeface="+mn-cs"/>
              </a:rPr>
              <a:t>eg.</a:t>
            </a:r>
            <a:r>
              <a:rPr kumimoji="0" lang="en-CA" sz="1200" b="0" i="0" u="none" strike="noStrike" kern="1200" cap="none" spc="0" normalizeH="0" baseline="0" noProof="0" dirty="0">
                <a:ln>
                  <a:noFill/>
                </a:ln>
                <a:solidFill>
                  <a:prstClr val="black"/>
                </a:solidFill>
                <a:effectLst/>
                <a:uLnTx/>
                <a:uFillTx/>
                <a:latin typeface="Calibri"/>
                <a:ea typeface="+mn-ea"/>
                <a:cs typeface="+mn-cs"/>
              </a:rPr>
              <a:t> trauma comes from oppression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-What are some harm reduction policies that we might put in place to mitigate the effects/harms of these oppressions? </a:t>
            </a:r>
          </a:p>
          <a:p>
            <a:pPr marL="0" lvl="0" indent="0" algn="l" rtl="0">
              <a:spcBef>
                <a:spcPts val="0"/>
              </a:spcBef>
              <a:spcAft>
                <a:spcPts val="0"/>
              </a:spcAft>
              <a:buNone/>
            </a:pPr>
            <a:endParaRPr dirty="0"/>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22</a:t>
            </a:fld>
            <a:endParaRPr/>
          </a:p>
        </p:txBody>
      </p:sp>
    </p:spTree>
    <p:extLst>
      <p:ext uri="{BB962C8B-B14F-4D97-AF65-F5344CB8AC3E}">
        <p14:creationId xmlns:p14="http://schemas.microsoft.com/office/powerpoint/2010/main" val="168010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9. Harm reduction challenges policies and practices that cause harm.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Many policies and practices intentionally or unintentionally create and exacerbate risks and harms for drug users, including the criminalisation of drug use, discrimination, abusive and corrupt policing practices, restrictive and punitive laws and policies, the denial of life-saving medical care and harm reduction services, and social inequities. Harm reduction challenges laws, policies and practices that contribute to harms experienced by people who use drugs.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This movement asserts that non-judgmental and practical, integrated services can reduce many of the harms of drug use, many of which are not specific to the drugs themselves; rather, they stem from a lack of legal, unadulterated drugs and access to new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Drug prohibitionist policies and laws are seen as negatively contributing to and exacerbating the factors that they claim they will reduce. For example, criminalizing needle distribution negatively impacts HIV/AIDS and Hepatitis C infection rates. </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23</a:t>
            </a:fld>
            <a:endParaRPr/>
          </a:p>
        </p:txBody>
      </p:sp>
    </p:spTree>
    <p:extLst>
      <p:ext uri="{BB962C8B-B14F-4D97-AF65-F5344CB8AC3E}">
        <p14:creationId xmlns:p14="http://schemas.microsoft.com/office/powerpoint/2010/main" val="386273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How do we take the value-based principles of harm reduction and put them into practice? Depending on where you work, you may be supported more or less by the policies of your agency, the support of your supervisors, and the solidarity from your coworkers. You may work in a setting where harm reduction is well understood and forms the foundation of your work at all levels. You may work somewhere that distributes harm reduction supplies but doesn’t really get into harm reduction beyond that. Or, you may work in a setting where abstinence is required of service users and harm reduction is not at all part the working culture, or it’s viewed as separate.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Regardless of the setting in which you work, there are ways that you can practice from a place of harm reduction in your interactions with other people, and linking harm reduction principles to your own values might also be a way to introduce the concepts in a more accessible way to your coworkers and managers.</a:t>
            </a:r>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24</a:t>
            </a:fld>
            <a:endParaRPr/>
          </a:p>
        </p:txBody>
      </p:sp>
    </p:spTree>
    <p:extLst>
      <p:ext uri="{BB962C8B-B14F-4D97-AF65-F5344CB8AC3E}">
        <p14:creationId xmlns:p14="http://schemas.microsoft.com/office/powerpoint/2010/main" val="331630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US" b="1" dirty="0"/>
              <a:t>Safe supply and decriminalization.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25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661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US" b="1" dirty="0" smtClean="0"/>
              <a:t>Safe supply models as per Health Canada.</a:t>
            </a:r>
            <a:endParaRPr lang="en-CA"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26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115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US" b="0" dirty="0" smtClean="0"/>
              <a:t>Accessing Safe Supply Guiding</a:t>
            </a:r>
            <a:r>
              <a:rPr lang="en-US" b="0" baseline="0" dirty="0" smtClean="0"/>
              <a:t> Tool</a:t>
            </a:r>
            <a:endParaRPr lang="en-CA"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27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7570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a:r>
              <a:rPr lang="en-US" b="0" dirty="0" smtClean="0"/>
              <a:t>The difference between harm reduction and addiction medicine</a:t>
            </a:r>
            <a:r>
              <a:rPr lang="en-US" b="0" baseline="0" dirty="0" smtClean="0"/>
              <a:t> in the provision of pharmaceutical alternatives.</a:t>
            </a:r>
            <a:endParaRPr lang="en-US" b="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28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9359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b937ca22d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b937ca22d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cs typeface="Calibri"/>
                <a:sym typeface="Calibri"/>
              </a:rPr>
              <a:t>The unfortunate thing, is that Safe Supply has yet to hit the mark when it comes to meeting the needs of people who use drugs</a:t>
            </a:r>
            <a:r>
              <a:rPr lang="en-US" sz="1200" b="0" i="0" u="none" strike="noStrike" cap="none" dirty="0" smtClean="0">
                <a:solidFill>
                  <a:schemeClr val="dk1"/>
                </a:solidFill>
                <a:effectLst/>
                <a:latin typeface="Calibri"/>
                <a:cs typeface="Calibri"/>
                <a:sym typeface="Calibri"/>
              </a:rPr>
              <a:t>.</a:t>
            </a:r>
          </a:p>
          <a:p>
            <a:pPr marL="0" lvl="0" indent="0" algn="l" rtl="0">
              <a:spcBef>
                <a:spcPts val="0"/>
              </a:spcBef>
              <a:spcAft>
                <a:spcPts val="0"/>
              </a:spcAft>
              <a:buNone/>
            </a:pPr>
            <a:endParaRPr lang="en-US" sz="1200" b="0" i="0" u="none" strike="noStrike" cap="none" dirty="0" smtClean="0">
              <a:solidFill>
                <a:schemeClr val="dk1"/>
              </a:solidFill>
              <a:effectLst/>
              <a:latin typeface="Calibri"/>
              <a:cs typeface="Calibri"/>
              <a:sym typeface="Calibri"/>
            </a:endParaRPr>
          </a:p>
          <a:p>
            <a:pPr marL="0"/>
            <a:r>
              <a:rPr lang="en-CA" b="0" dirty="0" smtClean="0"/>
              <a:t>A great deal of these access issues arise from these mitigation guidelines released by the BC Centre for Substance Use (BCCSU).</a:t>
            </a:r>
          </a:p>
          <a:p>
            <a:pPr marL="0"/>
            <a:endParaRPr lang="en-CA" b="0" dirty="0" smtClean="0"/>
          </a:p>
          <a:p>
            <a:pPr marL="0"/>
            <a:r>
              <a:rPr lang="en-CA" b="0" dirty="0" smtClean="0"/>
              <a:t>The guidelines were never intended to be perfect but to create a starting point so we can continue to innovate and improve as we progress.</a:t>
            </a:r>
          </a:p>
          <a:p>
            <a:pPr marL="0"/>
            <a:endParaRPr lang="en-CA" b="0" dirty="0" smtClean="0"/>
          </a:p>
          <a:p>
            <a:pPr marL="0"/>
            <a:r>
              <a:rPr lang="en-CA" b="0" dirty="0" smtClean="0"/>
              <a:t>The vagueness of the guidelines can make things confusing, and so I am going to walk you through them hopefully in a way that makes you realize, there is a lot we can all do to increase access to safe supply.</a:t>
            </a:r>
          </a:p>
          <a:p>
            <a:pPr marL="0"/>
            <a:endParaRPr lang="en-US" b="0" dirty="0" smtClean="0"/>
          </a:p>
          <a:p>
            <a:pPr marL="0"/>
            <a:r>
              <a:rPr lang="en-US" b="0" dirty="0" smtClean="0"/>
              <a:t>Risk aversion, political</a:t>
            </a:r>
            <a:r>
              <a:rPr lang="en-US" b="0" baseline="0" dirty="0" smtClean="0"/>
              <a:t> scapegoating, and it’s only going to get worse.</a:t>
            </a:r>
            <a:endParaRPr lang="en-CA" b="0" dirty="0" smtClean="0"/>
          </a:p>
        </p:txBody>
      </p:sp>
      <p:sp>
        <p:nvSpPr>
          <p:cNvPr id="319" name="Google Shape;319;g6b937ca22d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29</a:t>
            </a:fld>
            <a:endParaRPr/>
          </a:p>
        </p:txBody>
      </p:sp>
    </p:spTree>
    <p:extLst>
      <p:ext uri="{BB962C8B-B14F-4D97-AF65-F5344CB8AC3E}">
        <p14:creationId xmlns:p14="http://schemas.microsoft.com/office/powerpoint/2010/main" val="360327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b="1" dirty="0">
                <a:latin typeface="Cambria"/>
                <a:ea typeface="Cambria"/>
                <a:cs typeface="Cambria"/>
                <a:sym typeface="Cambria"/>
              </a:rPr>
              <a:t>Contributions.</a:t>
            </a:r>
            <a:endParaRPr sz="1200" b="1" dirty="0">
              <a:latin typeface="Cambria"/>
              <a:ea typeface="Cambria"/>
              <a:cs typeface="Cambria"/>
              <a:sym typeface="Cambria"/>
            </a:endParaRPr>
          </a:p>
        </p:txBody>
      </p:sp>
      <p:sp>
        <p:nvSpPr>
          <p:cNvPr id="272" name="Google Shape;272;p3:notes"/>
          <p:cNvSpPr txBox="1">
            <a:spLocks noGrp="1"/>
          </p:cNvSpPr>
          <p:nvPr>
            <p:ph type="sldNum" idx="12"/>
          </p:nvPr>
        </p:nvSpPr>
        <p:spPr>
          <a:xfrm>
            <a:off x="3970937" y="8829965"/>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CA"/>
              <a:t>3</a:t>
            </a:fld>
            <a:endParaRPr sz="1400">
              <a:latin typeface="Arial"/>
              <a:ea typeface="Arial"/>
              <a:cs typeface="Arial"/>
              <a:sym typeface="Arial"/>
            </a:endParaRPr>
          </a:p>
        </p:txBody>
      </p:sp>
    </p:spTree>
    <p:extLst>
      <p:ext uri="{BB962C8B-B14F-4D97-AF65-F5344CB8AC3E}">
        <p14:creationId xmlns:p14="http://schemas.microsoft.com/office/powerpoint/2010/main" val="534090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US" b="1" dirty="0" smtClean="0"/>
              <a:t>As long as safe supply is framed as treatment, it will always be mired in control, and surveillance of PWUD.</a:t>
            </a:r>
            <a:endParaRPr lang="en-CA"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7912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b937ca22d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b937ca22d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CA" b="0" dirty="0" smtClean="0"/>
              <a:t>The safe supply continuum with examples of how these services</a:t>
            </a:r>
            <a:r>
              <a:rPr lang="en-CA" b="0" baseline="0" dirty="0" smtClean="0"/>
              <a:t> operate.</a:t>
            </a:r>
            <a:endParaRPr b="0" dirty="0"/>
          </a:p>
        </p:txBody>
      </p:sp>
      <p:sp>
        <p:nvSpPr>
          <p:cNvPr id="319" name="Google Shape;319;g6b937ca22d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31</a:t>
            </a:fld>
            <a:endParaRPr/>
          </a:p>
        </p:txBody>
      </p:sp>
    </p:spTree>
    <p:extLst>
      <p:ext uri="{BB962C8B-B14F-4D97-AF65-F5344CB8AC3E}">
        <p14:creationId xmlns:p14="http://schemas.microsoft.com/office/powerpoint/2010/main" val="2195043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b="1" dirty="0" smtClean="0"/>
              <a:t>SAFER Victoria Initiative</a:t>
            </a:r>
          </a:p>
          <a:p>
            <a:pPr marL="171450" indent="-171450">
              <a:buFont typeface="Arial" panose="020B0604020202020204" pitchFamily="34" charset="0"/>
              <a:buChar char="•"/>
            </a:pPr>
            <a:r>
              <a:rPr lang="en-CA" b="0" baseline="0" dirty="0" smtClean="0"/>
              <a:t>History</a:t>
            </a:r>
          </a:p>
          <a:p>
            <a:pPr marL="171450" indent="-171450">
              <a:buFont typeface="Arial" panose="020B0604020202020204" pitchFamily="34" charset="0"/>
              <a:buChar char="•"/>
            </a:pPr>
            <a:r>
              <a:rPr lang="en-CA" b="0" baseline="0" dirty="0" smtClean="0"/>
              <a:t>Flexible </a:t>
            </a:r>
            <a:r>
              <a:rPr lang="en-CA" b="0" baseline="0" dirty="0" smtClean="0"/>
              <a:t>approaches responding to emerging trends</a:t>
            </a:r>
          </a:p>
          <a:p>
            <a:pPr marL="0" indent="0"/>
            <a:endParaRPr lang="en-CA"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2382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smtClean="0"/>
              <a:t>Programs</a:t>
            </a:r>
            <a:r>
              <a:rPr lang="en-CA" baseline="0" dirty="0" smtClean="0"/>
              <a:t> must be informed and led by PWLLE of criminalized drug use.</a:t>
            </a:r>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3946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smtClean="0"/>
              <a:t>B.C. Government Commissioned an independent Ethics Analysis by Dr. Eike-</a:t>
            </a:r>
            <a:r>
              <a:rPr lang="en-CA" dirty="0" err="1" smtClean="0"/>
              <a:t>Henner</a:t>
            </a:r>
            <a:r>
              <a:rPr lang="en-CA" baseline="0" dirty="0" smtClean="0"/>
              <a:t> Kluge.</a:t>
            </a:r>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35</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501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smtClean="0"/>
              <a:t>SAFER Updated Stats*</a:t>
            </a:r>
          </a:p>
          <a:p>
            <a:pPr marL="0" indent="0"/>
            <a:endParaRPr lang="en-CA" dirty="0" smtClean="0"/>
          </a:p>
          <a:p>
            <a:pPr marL="0" indent="0"/>
            <a:r>
              <a:rPr lang="en-CA" dirty="0" smtClean="0"/>
              <a:t>Up-to-date</a:t>
            </a:r>
            <a:r>
              <a:rPr lang="en-CA" baseline="0" dirty="0" smtClean="0"/>
              <a:t> as of July 2021.</a:t>
            </a:r>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2289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smtClean="0"/>
              <a:t>SAFER Top 10 part I</a:t>
            </a:r>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4256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smtClean="0"/>
              <a:t>SAFER Top 10 part II</a:t>
            </a:r>
          </a:p>
          <a:p>
            <a:pPr marL="0" indent="0"/>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38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494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CA" dirty="0" smtClean="0"/>
              <a:t>Art by RN</a:t>
            </a:r>
            <a:r>
              <a:rPr lang="en-CA" baseline="0" dirty="0" smtClean="0"/>
              <a:t> Anna Trowbridge</a:t>
            </a:r>
            <a:endParaRPr dirty="0"/>
          </a:p>
        </p:txBody>
      </p:sp>
      <p:sp>
        <p:nvSpPr>
          <p:cNvPr id="886" name="Google Shape;886;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9206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Art by RN</a:t>
            </a:r>
            <a:r>
              <a:rPr lang="en-US" baseline="0" dirty="0" smtClean="0"/>
              <a:t> Anna Trowbridge</a:t>
            </a:r>
            <a:endParaRPr lang="en-US" dirty="0" smtClean="0"/>
          </a:p>
          <a:p>
            <a:pPr marL="0" indent="0"/>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40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47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cd0dd153c_2_0: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plan is to briefly recap the principles of harm reduction, then talk about the many ways harm reduction is implemented.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then move beyond the what, and focus on the how. More so, what is it that makes harm reduction so effective in improving the health and well-being of marginalized populations.</a:t>
            </a:r>
          </a:p>
          <a:p>
            <a:pPr marL="0" lvl="0" indent="0" algn="l" rtl="0">
              <a:spcBef>
                <a:spcPts val="0"/>
              </a:spcBef>
              <a:spcAft>
                <a:spcPts val="0"/>
              </a:spcAft>
              <a:buNone/>
            </a:pPr>
            <a:endParaRPr lang="en-US" dirty="0"/>
          </a:p>
          <a:p>
            <a:pPr marL="0" lvl="0" indent="0" algn="l" rtl="0">
              <a:spcBef>
                <a:spcPts val="0"/>
              </a:spcBef>
              <a:spcAft>
                <a:spcPts val="0"/>
              </a:spcAft>
              <a:buNone/>
            </a:pPr>
            <a:r>
              <a:rPr lang="en-CA" dirty="0" smtClean="0"/>
              <a:t>Next</a:t>
            </a:r>
            <a:r>
              <a:rPr lang="en-CA" baseline="0" dirty="0" smtClean="0"/>
              <a:t> we will cover the foundations of safe supply and we will finish up by discussing one example of a safe supply program, the Victoria SAFER Initiative.</a:t>
            </a:r>
            <a:endParaRPr dirty="0"/>
          </a:p>
        </p:txBody>
      </p:sp>
      <p:sp>
        <p:nvSpPr>
          <p:cNvPr id="277" name="Google Shape;277;g7cd0dd153c_2_0:notes"/>
          <p:cNvSpPr>
            <a:spLocks noGrp="1" noRot="1" noChangeAspect="1"/>
          </p:cNvSpPr>
          <p:nvPr>
            <p:ph type="sldImg" idx="2"/>
          </p:nvPr>
        </p:nvSpPr>
        <p:spPr>
          <a:xfrm>
            <a:off x="116205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995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3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CA" b="1" dirty="0"/>
              <a:t>Speaking of knowledge-Some additional resources to consider!</a:t>
            </a:r>
            <a:endParaRPr b="1" dirty="0"/>
          </a:p>
        </p:txBody>
      </p:sp>
      <p:sp>
        <p:nvSpPr>
          <p:cNvPr id="900" name="Google Shape;900;p3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6" name="Google Shape;906;p3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07" name="Google Shape;907;p3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92f62aa52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92f62aa52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b="1" dirty="0"/>
              <a:t>A bit about me.</a:t>
            </a:r>
            <a:endParaRPr b="1" dirty="0"/>
          </a:p>
        </p:txBody>
      </p:sp>
      <p:sp>
        <p:nvSpPr>
          <p:cNvPr id="303" name="Google Shape;303;g792f62aa52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5</a:t>
            </a:fld>
            <a:endParaRPr/>
          </a:p>
        </p:txBody>
      </p:sp>
    </p:spTree>
    <p:extLst>
      <p:ext uri="{BB962C8B-B14F-4D97-AF65-F5344CB8AC3E}">
        <p14:creationId xmlns:p14="http://schemas.microsoft.com/office/powerpoint/2010/main" val="255005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dirty="0" smtClean="0"/>
              <a:t>Where is safe supply in BC</a:t>
            </a:r>
            <a:endParaRPr lang="en-CA"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696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a:r>
              <a:rPr lang="en-CA" sz="1200" b="0" i="0" u="none" strike="noStrike" cap="none" dirty="0" smtClean="0">
                <a:solidFill>
                  <a:schemeClr val="dk1"/>
                </a:solidFill>
                <a:latin typeface="Calibri"/>
                <a:cs typeface="Calibri"/>
                <a:sym typeface="Calibri"/>
              </a:rPr>
              <a:t>A short history of safe supply in B.C..</a:t>
            </a:r>
          </a:p>
          <a:p>
            <a:pPr marL="0"/>
            <a:r>
              <a:rPr lang="en-CA" sz="1200" b="0" i="0" u="none" strike="noStrike" cap="none" dirty="0" smtClean="0">
                <a:solidFill>
                  <a:schemeClr val="dk1"/>
                </a:solidFill>
                <a:latin typeface="Calibri"/>
                <a:cs typeface="Calibri"/>
                <a:sym typeface="Calibri"/>
              </a:rPr>
              <a:t>Rooted</a:t>
            </a:r>
            <a:r>
              <a:rPr lang="en-CA" sz="1200" b="0" i="0" u="none" strike="noStrike" cap="none" baseline="0" dirty="0" smtClean="0">
                <a:solidFill>
                  <a:schemeClr val="dk1"/>
                </a:solidFill>
                <a:latin typeface="Calibri"/>
                <a:cs typeface="Calibri"/>
                <a:sym typeface="Calibri"/>
              </a:rPr>
              <a:t> in data from Naomi and Salome trials as well as heroin assisted therapy in Switzerland and the Netherlands</a:t>
            </a:r>
          </a:p>
          <a:p>
            <a:pPr marL="0"/>
            <a:r>
              <a:rPr lang="en-CA" sz="1200" b="0" i="0" u="none" strike="noStrike" cap="none" baseline="0" dirty="0" smtClean="0">
                <a:solidFill>
                  <a:schemeClr val="dk1"/>
                </a:solidFill>
                <a:latin typeface="Calibri"/>
                <a:cs typeface="Calibri"/>
                <a:sym typeface="Calibri"/>
              </a:rPr>
              <a:t>iOAT and TiOAT options have expanded across Canada.</a:t>
            </a:r>
          </a:p>
          <a:p>
            <a:pPr marL="0"/>
            <a:r>
              <a:rPr lang="en-CA" sz="1200" b="0" i="0" u="none" strike="noStrike" cap="none" baseline="0" dirty="0" smtClean="0">
                <a:solidFill>
                  <a:schemeClr val="dk1"/>
                </a:solidFill>
                <a:latin typeface="Calibri"/>
                <a:cs typeface="Calibri"/>
                <a:sym typeface="Calibri"/>
              </a:rPr>
              <a:t>Then COVID and the RMG rollout.</a:t>
            </a:r>
            <a:endParaRPr lang="en-CA" sz="1200" b="0" i="0" u="none" strike="noStrike" cap="non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709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r>
              <a:rPr lang="en-CA" b="1" dirty="0" smtClean="0"/>
              <a:t>What have</a:t>
            </a:r>
            <a:r>
              <a:rPr lang="en-CA" b="1" baseline="0" dirty="0" smtClean="0"/>
              <a:t> been your experiences to date, supporting someone to access a safe supply?</a:t>
            </a:r>
          </a:p>
          <a:p>
            <a:pPr marL="0" indent="0"/>
            <a:r>
              <a:rPr lang="en-CA" b="1" baseline="0" dirty="0" smtClean="0"/>
              <a:t>What are the biggest challenges you see with safe supply?</a:t>
            </a:r>
          </a:p>
          <a:p>
            <a:pPr marL="0" indent="0"/>
            <a:r>
              <a:rPr lang="en-CA" b="1" baseline="0" dirty="0" smtClean="0"/>
              <a:t>What do you want to know more about safe supply?</a:t>
            </a:r>
            <a:endParaRPr lang="en-CA"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73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2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171450" lvl="0" indent="-171450" algn="l" rtl="0">
              <a:lnSpc>
                <a:spcPct val="120000"/>
              </a:lnSpc>
              <a:spcBef>
                <a:spcPts val="0"/>
              </a:spcBef>
              <a:spcAft>
                <a:spcPts val="0"/>
              </a:spcAft>
              <a:buClr>
                <a:schemeClr val="accent1"/>
              </a:buClr>
              <a:buSzPts val="1210"/>
              <a:buFont typeface="Noto Sans Symbols"/>
              <a:buChar char="▪"/>
            </a:pPr>
            <a:r>
              <a:rPr lang="en-CA" sz="1100" dirty="0">
                <a:latin typeface="Rockwell"/>
                <a:ea typeface="Rockwell"/>
                <a:cs typeface="Rockwell"/>
                <a:sym typeface="Rockwell"/>
              </a:rPr>
              <a:t>Safer Sex Supply Distribution</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Harm Reduction Supply Distribution</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Testing &amp; Treatment of STBBIs</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Naloxone &amp; Overdose Education</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Car Seats and seatbelts</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Check-stops and designated driver program</a:t>
            </a:r>
            <a:endParaRPr sz="1100" dirty="0">
              <a:latin typeface="Rockwell"/>
              <a:ea typeface="Rockwell"/>
              <a:cs typeface="Rockwell"/>
              <a:sym typeface="Rockwell"/>
            </a:endParaRPr>
          </a:p>
          <a:p>
            <a:pPr marL="171450" lvl="0" indent="-164465" algn="l" rtl="0">
              <a:lnSpc>
                <a:spcPct val="120000"/>
              </a:lnSpc>
              <a:spcBef>
                <a:spcPts val="1950"/>
              </a:spcBef>
              <a:spcAft>
                <a:spcPts val="0"/>
              </a:spcAft>
              <a:buClr>
                <a:schemeClr val="accent1"/>
              </a:buClr>
              <a:buSzPts val="1100"/>
              <a:buFont typeface="Noto Sans Symbols"/>
              <a:buChar char="▪"/>
            </a:pPr>
            <a:r>
              <a:rPr lang="en-CA" sz="1100" dirty="0">
                <a:latin typeface="Rockwell"/>
                <a:ea typeface="Rockwell"/>
                <a:cs typeface="Rockwell"/>
                <a:sym typeface="Rockwell"/>
              </a:rPr>
              <a:t>Sunscreen</a:t>
            </a:r>
            <a:endParaRPr sz="1100" dirty="0">
              <a:latin typeface="Rockwell"/>
              <a:ea typeface="Rockwell"/>
              <a:cs typeface="Rockwell"/>
              <a:sym typeface="Rockwell"/>
            </a:endParaRPr>
          </a:p>
          <a:p>
            <a:pPr marL="171450" lvl="0" indent="-164465" algn="l" rtl="0">
              <a:lnSpc>
                <a:spcPct val="120000"/>
              </a:lnSpc>
              <a:spcBef>
                <a:spcPts val="1950"/>
              </a:spcBef>
              <a:spcAft>
                <a:spcPts val="0"/>
              </a:spcAft>
              <a:buClr>
                <a:schemeClr val="accent1"/>
              </a:buClr>
              <a:buSzPts val="1100"/>
              <a:buFont typeface="Noto Sans Symbols"/>
              <a:buChar char="▪"/>
            </a:pPr>
            <a:r>
              <a:rPr lang="en-CA" sz="1100" dirty="0">
                <a:latin typeface="Rockwell"/>
                <a:ea typeface="Rockwell"/>
                <a:cs typeface="Rockwell"/>
                <a:sym typeface="Rockwell"/>
              </a:rPr>
              <a:t>HPV Vaccination</a:t>
            </a:r>
            <a:endParaRPr sz="11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Supervised Consumption Services</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Managed Alcohol Programs/Exchange</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Safety Planning-drug use setting, domestic violence</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Safer Piercing Kits</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Drug Checking Kits &amp; Services</a:t>
            </a:r>
            <a:endParaRPr sz="1600" dirty="0">
              <a:latin typeface="Rockwell"/>
              <a:ea typeface="Rockwell"/>
              <a:cs typeface="Rockwell"/>
              <a:sym typeface="Rockwell"/>
            </a:endParaRPr>
          </a:p>
          <a:p>
            <a:pPr marL="171450" lvl="0" indent="-171450" algn="l" rtl="0">
              <a:lnSpc>
                <a:spcPct val="120000"/>
              </a:lnSpc>
              <a:spcBef>
                <a:spcPts val="1950"/>
              </a:spcBef>
              <a:spcAft>
                <a:spcPts val="0"/>
              </a:spcAft>
              <a:buClr>
                <a:schemeClr val="accent1"/>
              </a:buClr>
              <a:buSzPts val="1210"/>
              <a:buFont typeface="Noto Sans Symbols"/>
              <a:buChar char="▪"/>
            </a:pPr>
            <a:r>
              <a:rPr lang="en-CA" sz="1100" dirty="0">
                <a:latin typeface="Rockwell"/>
                <a:ea typeface="Rockwell"/>
                <a:cs typeface="Rockwell"/>
                <a:sym typeface="Rockwell"/>
              </a:rPr>
              <a:t>Fact-Based Drug &amp; Sex Education</a:t>
            </a:r>
            <a:endParaRPr sz="1100" dirty="0">
              <a:latin typeface="Rockwell"/>
              <a:ea typeface="Rockwell"/>
              <a:cs typeface="Rockwell"/>
              <a:sym typeface="Rockwell"/>
            </a:endParaRPr>
          </a:p>
          <a:p>
            <a:pPr marL="0" lvl="0" indent="0" algn="l" rtl="0">
              <a:lnSpc>
                <a:spcPct val="100000"/>
              </a:lnSpc>
              <a:spcBef>
                <a:spcPts val="0"/>
              </a:spcBef>
              <a:spcAft>
                <a:spcPts val="0"/>
              </a:spcAft>
              <a:buSzPts val="1400"/>
              <a:buNone/>
            </a:pPr>
            <a:r>
              <a:rPr lang="en-CA" dirty="0"/>
              <a:t>Safer sex supply – condoms, dental dams, lubricants (available at HIVCL), reduces STBBIS, unplanned pregnancy, etc.</a:t>
            </a:r>
            <a:endParaRPr dirty="0"/>
          </a:p>
          <a:p>
            <a:pPr marL="0" lvl="0" indent="0" algn="l" rtl="0">
              <a:lnSpc>
                <a:spcPct val="100000"/>
              </a:lnSpc>
              <a:spcBef>
                <a:spcPts val="0"/>
              </a:spcBef>
              <a:spcAft>
                <a:spcPts val="0"/>
              </a:spcAft>
              <a:buSzPts val="1400"/>
              <a:buNone/>
            </a:pPr>
            <a:r>
              <a:rPr lang="en-CA" dirty="0"/>
              <a:t>HR supplies – for injection = needles, cookers, tourniquets, alcohol swab, filters, barrels, sharps containers, also supplies for inhalation = pipes, tubing, snorting = new straws – reduce both HIV and HCV transmission from sharing used equipment. Where can you get this? Also primary function of our MH location. Other harms of injection – soft tissue infection, sepsis, PE, endocarditis, etc.</a:t>
            </a:r>
            <a:endParaRPr dirty="0"/>
          </a:p>
          <a:p>
            <a:pPr marL="0" lvl="0" indent="0" algn="l" rtl="0">
              <a:lnSpc>
                <a:spcPct val="100000"/>
              </a:lnSpc>
              <a:spcBef>
                <a:spcPts val="0"/>
              </a:spcBef>
              <a:spcAft>
                <a:spcPts val="0"/>
              </a:spcAft>
              <a:buSzPts val="1400"/>
              <a:buNone/>
            </a:pPr>
            <a:r>
              <a:rPr lang="en-CA" dirty="0"/>
              <a:t>Testing and Tx – having an untreated STI increases risk of other STIs, also long term consequences of untreated STIs</a:t>
            </a:r>
            <a:endParaRPr dirty="0"/>
          </a:p>
          <a:p>
            <a:pPr marL="0" lvl="0" indent="0" algn="l" rtl="0">
              <a:lnSpc>
                <a:spcPct val="100000"/>
              </a:lnSpc>
              <a:spcBef>
                <a:spcPts val="0"/>
              </a:spcBef>
              <a:spcAft>
                <a:spcPts val="0"/>
              </a:spcAft>
              <a:buSzPts val="1400"/>
              <a:buNone/>
            </a:pPr>
            <a:r>
              <a:rPr lang="en-CA" dirty="0"/>
              <a:t>Naloxone is an opioid reversal drug that can prevent overdose from opioids such as heroin, oxycodone, fentanyl, etc.</a:t>
            </a:r>
            <a:endParaRPr dirty="0"/>
          </a:p>
          <a:p>
            <a:pPr marL="0" lvl="0" indent="0" algn="l" rtl="0">
              <a:lnSpc>
                <a:spcPct val="100000"/>
              </a:lnSpc>
              <a:spcBef>
                <a:spcPts val="0"/>
              </a:spcBef>
              <a:spcAft>
                <a:spcPts val="0"/>
              </a:spcAft>
              <a:buSzPts val="1400"/>
              <a:buNone/>
            </a:pPr>
            <a:r>
              <a:rPr lang="en-CA" dirty="0"/>
              <a:t>The take-home naloxone program is a prime example of the increasing value of harm reduction programs. Initiated in Alberta by </a:t>
            </a:r>
            <a:r>
              <a:rPr lang="en-CA" dirty="0" err="1"/>
              <a:t>Streetworks</a:t>
            </a:r>
            <a:r>
              <a:rPr lang="en-CA" dirty="0"/>
              <a:t> in 2008. Province-wide programming began in 2015 as a response to emerging Fentanyl crisis, we were 1 of 7 organizations across AB to roll it out. Unique peer-to-peer initiative that empowers individuals at risk for opioid OD. Near exponential growth in fentanyl related overdose deaths in Alberta (117 in 2014, 257 in 2015, 343 in 2016) a result of changing policies and altering the chemical formulary of oxycodone (now </a:t>
            </a:r>
            <a:r>
              <a:rPr lang="en-CA" dirty="0" err="1"/>
              <a:t>oxyneo</a:t>
            </a:r>
            <a:r>
              <a:rPr lang="en-CA" dirty="0"/>
              <a:t>). All populations and demographics have been impacted by the rise of fentanyl across Canada. Naloxone distribution includes education about overdose prevention.</a:t>
            </a:r>
            <a:endParaRPr dirty="0"/>
          </a:p>
          <a:p>
            <a:pPr marL="0" lvl="0" indent="0" algn="l" rtl="0">
              <a:lnSpc>
                <a:spcPct val="100000"/>
              </a:lnSpc>
              <a:spcBef>
                <a:spcPts val="0"/>
              </a:spcBef>
              <a:spcAft>
                <a:spcPts val="0"/>
              </a:spcAft>
              <a:buSzPts val="1400"/>
              <a:buNone/>
            </a:pPr>
            <a:r>
              <a:rPr lang="en-CA" dirty="0"/>
              <a:t>SCS – Talk about language of SCS vs SIF. Explain what the service is – safe place, how to inject/education, supervision, access to Tx, don’t use alone, rapid intervention in emergency situations, etc. – supervised/staffed by mostly nurses (in Canada so far) could also include doctors, peers, social workers, harm reduction worker. Consumption includes injection and smoking/inhalation. Service means it can be integrated into other services, hospitals, clinics, mobile, etc. Only part of the solution.</a:t>
            </a:r>
            <a:endParaRPr dirty="0"/>
          </a:p>
          <a:p>
            <a:pPr marL="0" lvl="0" indent="0" algn="l" rtl="0">
              <a:lnSpc>
                <a:spcPct val="100000"/>
              </a:lnSpc>
              <a:spcBef>
                <a:spcPts val="0"/>
              </a:spcBef>
              <a:spcAft>
                <a:spcPts val="0"/>
              </a:spcAft>
              <a:buSzPts val="1400"/>
              <a:buNone/>
            </a:pPr>
            <a:r>
              <a:rPr lang="en-CA" dirty="0"/>
              <a:t>A 2016 systematic review found: 70% less likely to share needles than non-InSite users, 33% more likely to seek treatment than non-Insite users.  No increase in drug-related crime in 10 years (Australia site), drug trafficking arrests, assaults, or robberies</a:t>
            </a:r>
            <a:endParaRPr dirty="0"/>
          </a:p>
          <a:p>
            <a:pPr marL="0" lvl="0" indent="0" algn="l" rtl="0">
              <a:lnSpc>
                <a:spcPct val="100000"/>
              </a:lnSpc>
              <a:spcBef>
                <a:spcPts val="0"/>
              </a:spcBef>
              <a:spcAft>
                <a:spcPts val="0"/>
              </a:spcAft>
              <a:buSzPts val="1400"/>
              <a:buNone/>
            </a:pPr>
            <a:r>
              <a:rPr lang="en-CA" dirty="0"/>
              <a:t>Decreased vehicle break-ins, injecting in public spaces (i.e. parks, alleys), decreased syringes discarded in public places, decreased syringe sharing/reusing, greater condom use and better injection practices, greater referrals and </a:t>
            </a:r>
            <a:r>
              <a:rPr lang="en-CA" dirty="0" err="1"/>
              <a:t>tx</a:t>
            </a:r>
            <a:r>
              <a:rPr lang="en-CA" dirty="0"/>
              <a:t> initiation. Zero overdose deaths in SCS ever.</a:t>
            </a:r>
            <a:endParaRPr dirty="0"/>
          </a:p>
          <a:p>
            <a:pPr marL="0" lvl="0" indent="0" algn="l" rtl="0">
              <a:lnSpc>
                <a:spcPct val="100000"/>
              </a:lnSpc>
              <a:spcBef>
                <a:spcPts val="0"/>
              </a:spcBef>
              <a:spcAft>
                <a:spcPts val="0"/>
              </a:spcAft>
              <a:buSzPts val="1400"/>
              <a:buNone/>
            </a:pPr>
            <a:r>
              <a:rPr lang="en-CA" dirty="0"/>
              <a:t>Incremental net savings of $14 – 60 million over 10 years. Cost benefit ratio save $5.12: for every $1 spend on SCS</a:t>
            </a:r>
            <a:endParaRPr dirty="0"/>
          </a:p>
          <a:p>
            <a:pPr marL="0" lvl="0" indent="0" algn="l" rtl="0">
              <a:lnSpc>
                <a:spcPct val="100000"/>
              </a:lnSpc>
              <a:spcBef>
                <a:spcPts val="0"/>
              </a:spcBef>
              <a:spcAft>
                <a:spcPts val="0"/>
              </a:spcAft>
              <a:buSzPts val="1400"/>
              <a:buNone/>
            </a:pPr>
            <a:r>
              <a:rPr lang="en-CA" dirty="0"/>
              <a:t>According to Vancouver Coastal Health (2016) – 18,000 people registered with Insite, 3.5 million visits, 40,000 clinical treatment visits and 4,922 overdoses with 0 deaths. </a:t>
            </a:r>
            <a:endParaRPr dirty="0"/>
          </a:p>
          <a:p>
            <a:pPr marL="0" lvl="0" indent="0" algn="l" rtl="0">
              <a:lnSpc>
                <a:spcPct val="100000"/>
              </a:lnSpc>
              <a:spcBef>
                <a:spcPts val="0"/>
              </a:spcBef>
              <a:spcAft>
                <a:spcPts val="0"/>
              </a:spcAft>
              <a:buSzPts val="1400"/>
              <a:buNone/>
            </a:pPr>
            <a:r>
              <a:rPr lang="en-CA" dirty="0"/>
              <a:t>Currently there is a provincial needs assessment happening in Alberta, to examine the needs for SCS, as well as where and how they should be implemented to be most effective. </a:t>
            </a:r>
            <a:endParaRPr dirty="0"/>
          </a:p>
          <a:p>
            <a:pPr marL="0" lvl="0" indent="0" algn="l" rtl="0">
              <a:lnSpc>
                <a:spcPct val="100000"/>
              </a:lnSpc>
              <a:spcBef>
                <a:spcPts val="0"/>
              </a:spcBef>
              <a:spcAft>
                <a:spcPts val="0"/>
              </a:spcAft>
              <a:buSzPts val="1400"/>
              <a:buNone/>
            </a:pPr>
            <a:r>
              <a:rPr lang="en-CA" dirty="0"/>
              <a:t>Opioid  replacement therapies, methadone, also suboxone (buprenorphine &amp; naloxone – no high, cannot be injected, reduced risk of overdose, limits withdrawal symptoms, must be in mild withdrawal to start, easier to get “carries”), heroin trials (NOAMI and SALOME), etc. None covered by Alberta Health, Suboxone more expensive than methadone. Also there’s a managed alcohol program at Alpha House – part of housing.</a:t>
            </a:r>
            <a:endParaRPr dirty="0"/>
          </a:p>
          <a:p>
            <a:pPr marL="0" lvl="0" indent="0" algn="l" rtl="0">
              <a:lnSpc>
                <a:spcPct val="100000"/>
              </a:lnSpc>
              <a:spcBef>
                <a:spcPts val="0"/>
              </a:spcBef>
              <a:spcAft>
                <a:spcPts val="0"/>
              </a:spcAft>
              <a:buSzPts val="1400"/>
              <a:buNone/>
            </a:pPr>
            <a:r>
              <a:rPr lang="en-CA" dirty="0"/>
              <a:t>Sex workers – Bad Date sheet, harm reduction tips, and safety plans</a:t>
            </a:r>
            <a:endParaRPr dirty="0"/>
          </a:p>
          <a:p>
            <a:pPr marL="0" lvl="0" indent="0" algn="l" rtl="0">
              <a:lnSpc>
                <a:spcPct val="100000"/>
              </a:lnSpc>
              <a:spcBef>
                <a:spcPts val="0"/>
              </a:spcBef>
              <a:spcAft>
                <a:spcPts val="0"/>
              </a:spcAft>
              <a:buSzPts val="1400"/>
              <a:buNone/>
            </a:pPr>
            <a:r>
              <a:rPr lang="en-CA" dirty="0"/>
              <a:t>Piercing kits – for Hep C transmission (The Alex youth Centre and </a:t>
            </a:r>
            <a:r>
              <a:rPr lang="en-CA" dirty="0" err="1"/>
              <a:t>Safeworks</a:t>
            </a:r>
            <a:r>
              <a:rPr lang="en-CA" dirty="0"/>
              <a:t>) – not a risk for HIV but rather for HCV</a:t>
            </a:r>
            <a:endParaRPr dirty="0"/>
          </a:p>
          <a:p>
            <a:pPr marL="0" lvl="0" indent="0" algn="l" rtl="0">
              <a:lnSpc>
                <a:spcPct val="100000"/>
              </a:lnSpc>
              <a:spcBef>
                <a:spcPts val="0"/>
              </a:spcBef>
              <a:spcAft>
                <a:spcPts val="0"/>
              </a:spcAft>
              <a:buSzPts val="1400"/>
              <a:buNone/>
            </a:pPr>
            <a:r>
              <a:rPr lang="en-CA" dirty="0"/>
              <a:t>Drug checking – limited availability particularly useful for recreational drug users, unsure of effectiveness in chronic drug users, recreational use is different than addictions.</a:t>
            </a:r>
            <a:endParaRPr dirty="0"/>
          </a:p>
          <a:p>
            <a:pPr marL="0" lvl="0" indent="0" algn="l" rtl="0">
              <a:lnSpc>
                <a:spcPct val="100000"/>
              </a:lnSpc>
              <a:spcBef>
                <a:spcPts val="0"/>
              </a:spcBef>
              <a:spcAft>
                <a:spcPts val="0"/>
              </a:spcAft>
              <a:buSzPts val="1400"/>
              <a:buNone/>
            </a:pPr>
            <a:r>
              <a:rPr lang="en-CA" dirty="0"/>
              <a:t>Education – this is huge!!</a:t>
            </a:r>
            <a:endParaRPr dirty="0"/>
          </a:p>
          <a:p>
            <a:pPr marL="0" lvl="0" indent="0" algn="l" rtl="0">
              <a:lnSpc>
                <a:spcPct val="100000"/>
              </a:lnSpc>
              <a:spcBef>
                <a:spcPts val="0"/>
              </a:spcBef>
              <a:spcAft>
                <a:spcPts val="0"/>
              </a:spcAft>
              <a:buSzPts val="1400"/>
              <a:buNone/>
            </a:pPr>
            <a:r>
              <a:rPr lang="en-CA" dirty="0"/>
              <a:t>What kind of harm reduction messaging have you used in practice? (start low – go slow, do a test shot if it’s a new batch, don’t use alone, don’t mix drugs, how to access naloxone or needle distribution, etc.)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CA" dirty="0"/>
              <a:t>First SCS – 1980s and early 1990s in Germany, Netherlands and Switzerland. Now more than 90 sites globally. Two SCS in Canada, both in Vancouver, InSite – 2003 and Dr. Peter Centre - 1997 (integrated as part of a health care facility for people with HIV). Also around 20 pop-up overdose prevention sites – supervised but more loose than InSite/</a:t>
            </a:r>
            <a:r>
              <a:rPr lang="en-CA" dirty="0" err="1"/>
              <a:t>Dr.Peter</a:t>
            </a:r>
            <a:r>
              <a:rPr lang="en-CA" dirty="0"/>
              <a:t> Center, can share drugs, can help each other inject, can smoke</a:t>
            </a:r>
            <a:endParaRPr dirty="0"/>
          </a:p>
          <a:p>
            <a:pPr marL="0" lvl="0" indent="0" algn="l" rtl="0">
              <a:lnSpc>
                <a:spcPct val="100000"/>
              </a:lnSpc>
              <a:spcBef>
                <a:spcPts val="0"/>
              </a:spcBef>
              <a:spcAft>
                <a:spcPts val="0"/>
              </a:spcAft>
              <a:buSzPts val="1400"/>
              <a:buNone/>
            </a:pPr>
            <a:r>
              <a:rPr lang="en-CA" dirty="0"/>
              <a:t>Three new SCS  have been approved in Montreal, opening soon, many other Canadian cities are waiting for approval – Vancouver, Victoria, Surrey, Toronto, Ottawa, Montreal (mobile unit). Calgary developing an application.</a:t>
            </a:r>
            <a:endParaRPr dirty="0"/>
          </a:p>
          <a:p>
            <a:pPr marL="0" lvl="0" indent="0" algn="l" rtl="0">
              <a:lnSpc>
                <a:spcPct val="100000"/>
              </a:lnSpc>
              <a:spcBef>
                <a:spcPts val="0"/>
              </a:spcBef>
              <a:spcAft>
                <a:spcPts val="0"/>
              </a:spcAft>
              <a:buSzPts val="1400"/>
              <a:buNone/>
            </a:pPr>
            <a:r>
              <a:rPr lang="en-CA" dirty="0"/>
              <a:t>327% increase in overdoses in Canada since 2008 (HRI, 2016)</a:t>
            </a:r>
            <a:endParaRPr dirty="0"/>
          </a:p>
          <a:p>
            <a:pPr marL="0" lvl="0" indent="0" algn="l" rtl="0">
              <a:lnSpc>
                <a:spcPct val="100000"/>
              </a:lnSpc>
              <a:spcBef>
                <a:spcPts val="0"/>
              </a:spcBef>
              <a:spcAft>
                <a:spcPts val="0"/>
              </a:spcAft>
              <a:buSzPts val="1400"/>
              <a:buNone/>
            </a:pPr>
            <a:r>
              <a:rPr lang="en-CA" dirty="0"/>
              <a:t>Canada is big producer of empirical evidence for SCS, 68% of articles in a 2016 systematic review were from Vancouver: (</a:t>
            </a:r>
            <a:r>
              <a:rPr lang="en-CA" dirty="0" err="1"/>
              <a:t>Potier</a:t>
            </a:r>
            <a:r>
              <a:rPr lang="en-CA" dirty="0"/>
              <a:t> et al., 2016)</a:t>
            </a:r>
            <a:endParaRPr dirty="0"/>
          </a:p>
          <a:p>
            <a:pPr marL="0" lvl="0" indent="0" algn="l" rtl="0">
              <a:lnSpc>
                <a:spcPct val="100000"/>
              </a:lnSpc>
              <a:spcBef>
                <a:spcPts val="0"/>
              </a:spcBef>
              <a:spcAft>
                <a:spcPts val="0"/>
              </a:spcAft>
              <a:buSzPts val="1400"/>
              <a:buNone/>
            </a:pPr>
            <a:r>
              <a:rPr lang="en-CA" dirty="0"/>
              <a:t>Heroin, Cocaine, Opiates and Amphetamines most commonly used at SCS</a:t>
            </a:r>
            <a:endParaRPr dirty="0"/>
          </a:p>
          <a:p>
            <a:pPr marL="0" lvl="0" indent="0" algn="l" rtl="0">
              <a:lnSpc>
                <a:spcPct val="100000"/>
              </a:lnSpc>
              <a:spcBef>
                <a:spcPts val="0"/>
              </a:spcBef>
              <a:spcAft>
                <a:spcPts val="0"/>
              </a:spcAft>
              <a:buSzPts val="1400"/>
              <a:buNone/>
            </a:pPr>
            <a:r>
              <a:rPr lang="en-CA" dirty="0"/>
              <a:t>80% are HCV+, 2-30% HIV+, most commonly male, 30-35 years old, housing insecurity and homelessness, hx of incarceration, 10-39% have sex work involvement.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CA" dirty="0"/>
              <a:t>Harm reduction became a pillar of our National Drug Strategy in 1992, 1996 Controlled Drugs and Substances Act (CDSA) Section 56 allowed for exemptions for SCS. 2003 National Drug Strategy renewed with harm reduction, but then in 2006 – Conservatives, 2007 anti-drug strategy which removed and opposed harm reduction – Canada became a strong opponent of harm reduction in the global realm. Exemptions provided along the way until 2008 when BC supreme court said should stay open, then supreme court of Canada agrees. Bill C-2 passed and Liberals elected in 2015 – meaning 26 criteria (including community consultation) for 1 year exemption, lengthy process. Government to establish 5 criteria and develop framework. 2016 – harm reduction now part of national drug strategy again.</a:t>
            </a:r>
            <a:endParaRPr dirty="0"/>
          </a:p>
          <a:p>
            <a:pPr marL="0" lvl="0" indent="0" algn="l" rtl="0">
              <a:lnSpc>
                <a:spcPct val="100000"/>
              </a:lnSpc>
              <a:spcBef>
                <a:spcPts val="0"/>
              </a:spcBef>
              <a:spcAft>
                <a:spcPts val="0"/>
              </a:spcAft>
              <a:buSzPts val="1400"/>
              <a:buNone/>
            </a:pPr>
            <a:r>
              <a:rPr lang="en-CA" dirty="0"/>
              <a:t>Harm reduction falls within normal scope of practice of RN, unique practice and care. Insite developed it’s own nursing framework! (2009).</a:t>
            </a:r>
            <a:endParaRPr dirty="0"/>
          </a:p>
          <a:p>
            <a:pPr marL="0" lvl="0" indent="0" algn="l" rtl="0">
              <a:lnSpc>
                <a:spcPct val="100000"/>
              </a:lnSpc>
              <a:spcBef>
                <a:spcPts val="0"/>
              </a:spcBef>
              <a:spcAft>
                <a:spcPts val="0"/>
              </a:spcAft>
              <a:buSzPts val="1400"/>
              <a:buNone/>
            </a:pPr>
            <a:r>
              <a:rPr lang="en-CA" dirty="0"/>
              <a:t>Drug use is criminalized – biggest barrier to health care and harm reduction for drug users – calls for decriminalization.</a:t>
            </a:r>
            <a:endParaRPr dirty="0"/>
          </a:p>
          <a:p>
            <a:pPr marL="0" lvl="0" indent="0" algn="l" rtl="0">
              <a:lnSpc>
                <a:spcPct val="100000"/>
              </a:lnSpc>
              <a:spcBef>
                <a:spcPts val="0"/>
              </a:spcBef>
              <a:spcAft>
                <a:spcPts val="0"/>
              </a:spcAft>
              <a:buSzPts val="1400"/>
              <a:buNone/>
            </a:pPr>
            <a:r>
              <a:rPr lang="en-CA" dirty="0"/>
              <a:t>The realities of an unregulated drug market – fentanyl, people have no control or idea what they’re buying.</a:t>
            </a:r>
            <a:endParaRPr dirty="0"/>
          </a:p>
          <a:p>
            <a:pPr marL="0" lvl="0" indent="0" algn="l" rtl="0">
              <a:lnSpc>
                <a:spcPct val="100000"/>
              </a:lnSpc>
              <a:spcBef>
                <a:spcPts val="0"/>
              </a:spcBef>
              <a:spcAft>
                <a:spcPts val="0"/>
              </a:spcAft>
              <a:buSzPts val="1400"/>
              <a:buNone/>
            </a:pPr>
            <a:r>
              <a:rPr lang="en-CA" dirty="0"/>
              <a:t>Improving SCS – 30-60 mins wait times, not open 24hrs, sharing drugs not allowed, inhalation not implemented, assisting with injection not permitted at this time. High prevalence of assisted injection amongst high-risk people, youth, women and people with disabilities – they may have negative effects from asking others for help (must sell drugs, sex, etc.)</a:t>
            </a:r>
            <a:endParaRPr sz="1100" dirty="0">
              <a:latin typeface="Rockwell"/>
              <a:ea typeface="Rockwell"/>
              <a:cs typeface="Rockwell"/>
              <a:sym typeface="Rockwell"/>
            </a:endParaRPr>
          </a:p>
        </p:txBody>
      </p:sp>
      <p:sp>
        <p:nvSpPr>
          <p:cNvPr id="774" name="Google Shape;774;p2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2744014" y="10089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5" name="Google Shape;15;p2"/>
          <p:cNvSpPr/>
          <p:nvPr/>
        </p:nvSpPr>
        <p:spPr>
          <a:xfrm rot="10800000">
            <a:off x="5318352" y="4355672"/>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6" name="Google Shape;16;p2"/>
          <p:cNvSpPr txBox="1">
            <a:spLocks noGrp="1"/>
          </p:cNvSpPr>
          <p:nvPr>
            <p:ph type="ctrTitle"/>
          </p:nvPr>
        </p:nvSpPr>
        <p:spPr>
          <a:xfrm>
            <a:off x="3044700" y="1925674"/>
            <a:ext cx="3054600" cy="20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7" name="Google Shape;17;p2"/>
          <p:cNvSpPr txBox="1">
            <a:spLocks noGrp="1"/>
          </p:cNvSpPr>
          <p:nvPr>
            <p:ph type="subTitle" idx="1"/>
          </p:nvPr>
        </p:nvSpPr>
        <p:spPr>
          <a:xfrm>
            <a:off x="3044700" y="4155440"/>
            <a:ext cx="3054600" cy="9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8" name="Google Shape;18;p2"/>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est Side Harm Reduction Slides" type="blank">
  <p:cSld name="BLANK">
    <p:spTree>
      <p:nvGrpSpPr>
        <p:cNvPr id="1" name="Shape 60"/>
        <p:cNvGrpSpPr/>
        <p:nvPr/>
      </p:nvGrpSpPr>
      <p:grpSpPr>
        <a:xfrm>
          <a:off x="0" y="0"/>
          <a:ext cx="0" cy="0"/>
          <a:chOff x="0" y="0"/>
          <a:chExt cx="0" cy="0"/>
        </a:xfrm>
      </p:grpSpPr>
      <p:sp>
        <p:nvSpPr>
          <p:cNvPr id="61" name="Google Shape;61;p12"/>
          <p:cNvSpPr/>
          <p:nvPr/>
        </p:nvSpPr>
        <p:spPr>
          <a:xfrm>
            <a:off x="0" y="6272200"/>
            <a:ext cx="9144000" cy="198600"/>
          </a:xfrm>
          <a:prstGeom prst="rect">
            <a:avLst/>
          </a:prstGeom>
          <a:solidFill>
            <a:srgbClr val="16AFBC">
              <a:alpha val="72550"/>
            </a:srgbClr>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62" name="Google Shape;62;p12"/>
          <p:cNvPicPr preferRelativeResize="0"/>
          <p:nvPr/>
        </p:nvPicPr>
        <p:blipFill>
          <a:blip r:embed="rId2">
            <a:alphaModFix/>
          </a:blip>
          <a:stretch>
            <a:fillRect/>
          </a:stretch>
        </p:blipFill>
        <p:spPr>
          <a:xfrm>
            <a:off x="7761775" y="5573475"/>
            <a:ext cx="1157327" cy="12845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63"/>
        <p:cNvGrpSpPr/>
        <p:nvPr/>
      </p:nvGrpSpPr>
      <p:grpSpPr>
        <a:xfrm>
          <a:off x="0" y="0"/>
          <a:ext cx="0" cy="0"/>
          <a:chOff x="0" y="0"/>
          <a:chExt cx="0" cy="0"/>
        </a:xfrm>
      </p:grpSpPr>
      <p:grpSp>
        <p:nvGrpSpPr>
          <p:cNvPr id="64" name="Google Shape;64;p13"/>
          <p:cNvGrpSpPr/>
          <p:nvPr/>
        </p:nvGrpSpPr>
        <p:grpSpPr>
          <a:xfrm>
            <a:off x="1245501" y="1"/>
            <a:ext cx="9421569" cy="6858001"/>
            <a:chOff x="1243013" y="0"/>
            <a:chExt cx="9402763" cy="6858001"/>
          </a:xfrm>
        </p:grpSpPr>
        <p:sp>
          <p:nvSpPr>
            <p:cNvPr id="65" name="Google Shape;65;p13"/>
            <p:cNvSpPr/>
            <p:nvPr/>
          </p:nvSpPr>
          <p:spPr>
            <a:xfrm>
              <a:off x="2289175" y="0"/>
              <a:ext cx="3867150" cy="6848474"/>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3"/>
            <p:cNvSpPr/>
            <p:nvPr/>
          </p:nvSpPr>
          <p:spPr>
            <a:xfrm>
              <a:off x="9604375" y="9525"/>
              <a:ext cx="1041400" cy="328613"/>
            </a:xfrm>
            <a:custGeom>
              <a:avLst/>
              <a:gdLst/>
              <a:ahLst/>
              <a:cxnLst/>
              <a:rect l="l" t="t" r="r" b="b"/>
              <a:pathLst>
                <a:path w="219" h="69" extrusionOk="0">
                  <a:moveTo>
                    <a:pt x="219" y="69"/>
                  </a:moveTo>
                  <a:cubicBezTo>
                    <a:pt x="147" y="41"/>
                    <a:pt x="71" y="1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3"/>
            <p:cNvSpPr/>
            <p:nvPr/>
          </p:nvSpPr>
          <p:spPr>
            <a:xfrm>
              <a:off x="9223375" y="5578475"/>
              <a:ext cx="1422400" cy="1270000"/>
            </a:xfrm>
            <a:custGeom>
              <a:avLst/>
              <a:gdLst/>
              <a:ahLst/>
              <a:cxnLst/>
              <a:rect l="l" t="t" r="r" b="b"/>
              <a:pathLst>
                <a:path w="299" h="267" extrusionOk="0">
                  <a:moveTo>
                    <a:pt x="0" y="267"/>
                  </a:moveTo>
                  <a:cubicBezTo>
                    <a:pt x="105" y="186"/>
                    <a:pt x="206" y="96"/>
                    <a:pt x="299"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3"/>
            <p:cNvSpPr/>
            <p:nvPr/>
          </p:nvSpPr>
          <p:spPr>
            <a:xfrm>
              <a:off x="2103438" y="0"/>
              <a:ext cx="3681413" cy="6848474"/>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3"/>
            <p:cNvSpPr/>
            <p:nvPr/>
          </p:nvSpPr>
          <p:spPr>
            <a:xfrm>
              <a:off x="10179050" y="9525"/>
              <a:ext cx="466725" cy="157163"/>
            </a:xfrm>
            <a:custGeom>
              <a:avLst/>
              <a:gdLst/>
              <a:ahLst/>
              <a:cxnLst/>
              <a:rect l="l" t="t" r="r" b="b"/>
              <a:pathLst>
                <a:path w="98" h="33" extrusionOk="0">
                  <a:moveTo>
                    <a:pt x="98" y="33"/>
                  </a:moveTo>
                  <a:cubicBezTo>
                    <a:pt x="65" y="21"/>
                    <a:pt x="33" y="10"/>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3"/>
            <p:cNvSpPr/>
            <p:nvPr/>
          </p:nvSpPr>
          <p:spPr>
            <a:xfrm>
              <a:off x="9471025" y="5811838"/>
              <a:ext cx="1174750" cy="1046163"/>
            </a:xfrm>
            <a:custGeom>
              <a:avLst/>
              <a:gdLst/>
              <a:ahLst/>
              <a:cxnLst/>
              <a:rect l="l" t="t" r="r" b="b"/>
              <a:pathLst>
                <a:path w="247" h="220" extrusionOk="0">
                  <a:moveTo>
                    <a:pt x="0" y="220"/>
                  </a:moveTo>
                  <a:cubicBezTo>
                    <a:pt x="86" y="152"/>
                    <a:pt x="169" y="78"/>
                    <a:pt x="247"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3"/>
            <p:cNvSpPr/>
            <p:nvPr/>
          </p:nvSpPr>
          <p:spPr>
            <a:xfrm>
              <a:off x="1985963" y="0"/>
              <a:ext cx="3622676" cy="6848474"/>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3"/>
            <p:cNvSpPr/>
            <p:nvPr/>
          </p:nvSpPr>
          <p:spPr>
            <a:xfrm>
              <a:off x="10479088" y="9525"/>
              <a:ext cx="166688" cy="57150"/>
            </a:xfrm>
            <a:custGeom>
              <a:avLst/>
              <a:gdLst/>
              <a:ahLst/>
              <a:cxnLst/>
              <a:rect l="l" t="t" r="r" b="b"/>
              <a:pathLst>
                <a:path w="35" h="12" extrusionOk="0">
                  <a:moveTo>
                    <a:pt x="35" y="12"/>
                  </a:moveTo>
                  <a:cubicBezTo>
                    <a:pt x="23" y="8"/>
                    <a:pt x="12" y="4"/>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3"/>
            <p:cNvSpPr/>
            <p:nvPr/>
          </p:nvSpPr>
          <p:spPr>
            <a:xfrm>
              <a:off x="9618663" y="5940425"/>
              <a:ext cx="1027113" cy="908050"/>
            </a:xfrm>
            <a:custGeom>
              <a:avLst/>
              <a:gdLst/>
              <a:ahLst/>
              <a:cxnLst/>
              <a:rect l="l" t="t" r="r" b="b"/>
              <a:pathLst>
                <a:path w="216" h="191" extrusionOk="0">
                  <a:moveTo>
                    <a:pt x="0" y="191"/>
                  </a:moveTo>
                  <a:cubicBezTo>
                    <a:pt x="75" y="131"/>
                    <a:pt x="147" y="67"/>
                    <a:pt x="216"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3"/>
            <p:cNvSpPr/>
            <p:nvPr/>
          </p:nvSpPr>
          <p:spPr>
            <a:xfrm>
              <a:off x="1985963" y="0"/>
              <a:ext cx="3248025" cy="6848474"/>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p:nvPr/>
          </p:nvSpPr>
          <p:spPr>
            <a:xfrm>
              <a:off x="9780588" y="6054725"/>
              <a:ext cx="865188" cy="793750"/>
            </a:xfrm>
            <a:custGeom>
              <a:avLst/>
              <a:gdLst/>
              <a:ahLst/>
              <a:cxnLst/>
              <a:rect l="l" t="t" r="r" b="b"/>
              <a:pathLst>
                <a:path w="182" h="167" extrusionOk="0">
                  <a:moveTo>
                    <a:pt x="0" y="167"/>
                  </a:moveTo>
                  <a:cubicBezTo>
                    <a:pt x="63" y="114"/>
                    <a:pt x="123" y="58"/>
                    <a:pt x="182"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3"/>
            <p:cNvSpPr/>
            <p:nvPr/>
          </p:nvSpPr>
          <p:spPr>
            <a:xfrm>
              <a:off x="1871663" y="0"/>
              <a:ext cx="3233738" cy="6848474"/>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a:off x="9956800" y="6216650"/>
              <a:ext cx="688975" cy="631825"/>
            </a:xfrm>
            <a:custGeom>
              <a:avLst/>
              <a:gdLst/>
              <a:ahLst/>
              <a:cxnLst/>
              <a:rect l="l" t="t" r="r" b="b"/>
              <a:pathLst>
                <a:path w="145" h="133" extrusionOk="0">
                  <a:moveTo>
                    <a:pt x="0" y="133"/>
                  </a:moveTo>
                  <a:cubicBezTo>
                    <a:pt x="50" y="90"/>
                    <a:pt x="98" y="46"/>
                    <a:pt x="14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3"/>
            <p:cNvSpPr/>
            <p:nvPr/>
          </p:nvSpPr>
          <p:spPr>
            <a:xfrm>
              <a:off x="1466850" y="0"/>
              <a:ext cx="3424237" cy="6848474"/>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3"/>
            <p:cNvSpPr/>
            <p:nvPr/>
          </p:nvSpPr>
          <p:spPr>
            <a:xfrm>
              <a:off x="10264775" y="6519863"/>
              <a:ext cx="381000" cy="328613"/>
            </a:xfrm>
            <a:custGeom>
              <a:avLst/>
              <a:gdLst/>
              <a:ahLst/>
              <a:cxnLst/>
              <a:rect l="l" t="t" r="r" b="b"/>
              <a:pathLst>
                <a:path w="80" h="69" extrusionOk="0">
                  <a:moveTo>
                    <a:pt x="0" y="69"/>
                  </a:moveTo>
                  <a:cubicBezTo>
                    <a:pt x="27" y="47"/>
                    <a:pt x="53" y="24"/>
                    <a:pt x="8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3"/>
            <p:cNvSpPr/>
            <p:nvPr/>
          </p:nvSpPr>
          <p:spPr>
            <a:xfrm>
              <a:off x="1581150" y="0"/>
              <a:ext cx="2720975" cy="6848474"/>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3"/>
            <p:cNvSpPr/>
            <p:nvPr/>
          </p:nvSpPr>
          <p:spPr>
            <a:xfrm>
              <a:off x="1243013" y="0"/>
              <a:ext cx="2949576" cy="6848474"/>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a:off x="1524000" y="0"/>
              <a:ext cx="1446213" cy="2030413"/>
            </a:xfrm>
            <a:custGeom>
              <a:avLst/>
              <a:gdLst/>
              <a:ahLst/>
              <a:cxnLst/>
              <a:rect l="l" t="t" r="r" b="b"/>
              <a:pathLst>
                <a:path w="304" h="427" extrusionOk="0">
                  <a:moveTo>
                    <a:pt x="304" y="0"/>
                  </a:moveTo>
                  <a:cubicBezTo>
                    <a:pt x="170" y="120"/>
                    <a:pt x="69" y="267"/>
                    <a:pt x="0" y="42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1524000" y="9525"/>
              <a:ext cx="1246188" cy="1641475"/>
            </a:xfrm>
            <a:custGeom>
              <a:avLst/>
              <a:gdLst/>
              <a:ahLst/>
              <a:cxnLst/>
              <a:rect l="l" t="t" r="r" b="b"/>
              <a:pathLst>
                <a:path w="262" h="345" extrusionOk="0">
                  <a:moveTo>
                    <a:pt x="262" y="0"/>
                  </a:moveTo>
                  <a:cubicBezTo>
                    <a:pt x="152" y="102"/>
                    <a:pt x="65" y="217"/>
                    <a:pt x="0" y="34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1524000" y="0"/>
              <a:ext cx="1036638" cy="1212850"/>
            </a:xfrm>
            <a:custGeom>
              <a:avLst/>
              <a:gdLst/>
              <a:ahLst/>
              <a:cxnLst/>
              <a:rect l="l" t="t" r="r" b="b"/>
              <a:pathLst>
                <a:path w="218" h="255" extrusionOk="0">
                  <a:moveTo>
                    <a:pt x="218" y="0"/>
                  </a:moveTo>
                  <a:cubicBezTo>
                    <a:pt x="137" y="77"/>
                    <a:pt x="62" y="162"/>
                    <a:pt x="0" y="25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 name="Google Shape;85;p13"/>
          <p:cNvGrpSpPr/>
          <p:nvPr/>
        </p:nvGrpSpPr>
        <p:grpSpPr>
          <a:xfrm>
            <a:off x="640081" y="1699589"/>
            <a:ext cx="3286500" cy="3470421"/>
            <a:chOff x="640080" y="1699589"/>
            <a:chExt cx="3286500" cy="3470421"/>
          </a:xfrm>
        </p:grpSpPr>
        <p:sp>
          <p:nvSpPr>
            <p:cNvPr id="86" name="Google Shape;86;p13"/>
            <p:cNvSpPr/>
            <p:nvPr/>
          </p:nvSpPr>
          <p:spPr>
            <a:xfrm>
              <a:off x="644453" y="1699589"/>
              <a:ext cx="3277800" cy="502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3"/>
            <p:cNvSpPr/>
            <p:nvPr/>
          </p:nvSpPr>
          <p:spPr>
            <a:xfrm rot="10800000">
              <a:off x="2125451" y="4897610"/>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3"/>
            <p:cNvSpPr/>
            <p:nvPr/>
          </p:nvSpPr>
          <p:spPr>
            <a:xfrm>
              <a:off x="640080" y="2275661"/>
              <a:ext cx="3286500" cy="262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 name="Google Shape;89;p13"/>
          <p:cNvSpPr txBox="1">
            <a:spLocks noGrp="1"/>
          </p:cNvSpPr>
          <p:nvPr>
            <p:ph type="title"/>
          </p:nvPr>
        </p:nvSpPr>
        <p:spPr>
          <a:xfrm>
            <a:off x="725555" y="2349924"/>
            <a:ext cx="3111900" cy="2465100"/>
          </a:xfrm>
          <a:prstGeom prst="rect">
            <a:avLst/>
          </a:prstGeom>
          <a:noFill/>
          <a:ln>
            <a:noFill/>
          </a:ln>
        </p:spPr>
        <p:txBody>
          <a:bodyPr spcFirstLastPara="1" wrap="square" lIns="228600" tIns="228600" rIns="228600" bIns="228600" anchor="ctr" anchorCtr="0">
            <a:noAutofit/>
          </a:bodyPr>
          <a:lstStyle>
            <a:lvl1pPr lvl="0" algn="ctr" rtl="0">
              <a:lnSpc>
                <a:spcPct val="85000"/>
              </a:lnSpc>
              <a:spcBef>
                <a:spcPts val="0"/>
              </a:spcBef>
              <a:spcAft>
                <a:spcPts val="0"/>
              </a:spcAft>
              <a:buClr>
                <a:srgbClr val="FFFEFF"/>
              </a:buClr>
              <a:buSzPts val="3200"/>
              <a:buFont typeface="Calibri"/>
              <a:buNone/>
              <a:defRPr>
                <a:solidFill>
                  <a:srgbClr val="FFFE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3"/>
          <p:cNvSpPr txBox="1">
            <a:spLocks noGrp="1"/>
          </p:cNvSpPr>
          <p:nvPr>
            <p:ph type="body" idx="1"/>
          </p:nvPr>
        </p:nvSpPr>
        <p:spPr>
          <a:xfrm>
            <a:off x="4415687" y="803186"/>
            <a:ext cx="4091400" cy="5248500"/>
          </a:xfrm>
          <a:prstGeom prst="rect">
            <a:avLst/>
          </a:prstGeom>
          <a:noFill/>
          <a:ln>
            <a:noFill/>
          </a:ln>
        </p:spPr>
        <p:txBody>
          <a:bodyPr spcFirstLastPara="1" wrap="square" lIns="91425" tIns="45700" rIns="91425" bIns="45700" anchor="ctr" anchorCtr="0">
            <a:noAutofit/>
          </a:bodyPr>
          <a:lstStyle>
            <a:lvl1pPr marL="457189" lvl="0" indent="-354322" algn="l" rtl="0">
              <a:lnSpc>
                <a:spcPct val="120000"/>
              </a:lnSpc>
              <a:spcBef>
                <a:spcPts val="751"/>
              </a:spcBef>
              <a:spcAft>
                <a:spcPts val="0"/>
              </a:spcAft>
              <a:buSzPts val="1980"/>
              <a:buChar char="▪"/>
              <a:defRPr/>
            </a:lvl1pPr>
            <a:lvl2pPr marL="914377" lvl="1" indent="-354322" algn="l" rtl="0">
              <a:lnSpc>
                <a:spcPct val="120000"/>
              </a:lnSpc>
              <a:spcBef>
                <a:spcPts val="375"/>
              </a:spcBef>
              <a:spcAft>
                <a:spcPts val="0"/>
              </a:spcAft>
              <a:buSzPts val="1980"/>
              <a:buChar char="▪"/>
              <a:defRPr/>
            </a:lvl2pPr>
            <a:lvl3pPr marL="1371566" lvl="2" indent="-354322" algn="l" rtl="0">
              <a:lnSpc>
                <a:spcPct val="120000"/>
              </a:lnSpc>
              <a:spcBef>
                <a:spcPts val="375"/>
              </a:spcBef>
              <a:spcAft>
                <a:spcPts val="0"/>
              </a:spcAft>
              <a:buSzPts val="1980"/>
              <a:buChar char="▪"/>
              <a:defRPr/>
            </a:lvl3pPr>
            <a:lvl4pPr marL="1828754" lvl="3" indent="-354322" algn="l" rtl="0">
              <a:lnSpc>
                <a:spcPct val="120000"/>
              </a:lnSpc>
              <a:spcBef>
                <a:spcPts val="375"/>
              </a:spcBef>
              <a:spcAft>
                <a:spcPts val="0"/>
              </a:spcAft>
              <a:buSzPts val="1980"/>
              <a:buChar char="▪"/>
              <a:defRPr/>
            </a:lvl4pPr>
            <a:lvl5pPr marL="2285943" lvl="4" indent="-354320" algn="l" rtl="0">
              <a:lnSpc>
                <a:spcPct val="120000"/>
              </a:lnSpc>
              <a:spcBef>
                <a:spcPts val="375"/>
              </a:spcBef>
              <a:spcAft>
                <a:spcPts val="0"/>
              </a:spcAft>
              <a:buSzPts val="1980"/>
              <a:buChar char="▪"/>
              <a:defRPr/>
            </a:lvl5pPr>
            <a:lvl6pPr marL="2743131" lvl="5" indent="-354320" algn="l" rtl="0">
              <a:lnSpc>
                <a:spcPct val="120000"/>
              </a:lnSpc>
              <a:spcBef>
                <a:spcPts val="375"/>
              </a:spcBef>
              <a:spcAft>
                <a:spcPts val="0"/>
              </a:spcAft>
              <a:buSzPts val="1980"/>
              <a:buChar char="▪"/>
              <a:defRPr/>
            </a:lvl6pPr>
            <a:lvl7pPr marL="3200320" lvl="6" indent="-354320" algn="l" rtl="0">
              <a:lnSpc>
                <a:spcPct val="120000"/>
              </a:lnSpc>
              <a:spcBef>
                <a:spcPts val="375"/>
              </a:spcBef>
              <a:spcAft>
                <a:spcPts val="0"/>
              </a:spcAft>
              <a:buSzPts val="1980"/>
              <a:buChar char="▪"/>
              <a:defRPr/>
            </a:lvl7pPr>
            <a:lvl8pPr marL="3657509" lvl="7" indent="-354320" algn="l" rtl="0">
              <a:lnSpc>
                <a:spcPct val="120000"/>
              </a:lnSpc>
              <a:spcBef>
                <a:spcPts val="375"/>
              </a:spcBef>
              <a:spcAft>
                <a:spcPts val="0"/>
              </a:spcAft>
              <a:buSzPts val="1980"/>
              <a:buChar char="▪"/>
              <a:defRPr/>
            </a:lvl8pPr>
            <a:lvl9pPr marL="4114697" lvl="8" indent="-354320" algn="l" rtl="0">
              <a:lnSpc>
                <a:spcPct val="120000"/>
              </a:lnSpc>
              <a:spcBef>
                <a:spcPts val="375"/>
              </a:spcBef>
              <a:spcAft>
                <a:spcPts val="0"/>
              </a:spcAft>
              <a:buSzPts val="1980"/>
              <a:buChar char="▪"/>
              <a:defRPr/>
            </a:lvl9pPr>
          </a:lstStyle>
          <a:p>
            <a:endParaRPr/>
          </a:p>
        </p:txBody>
      </p:sp>
      <p:sp>
        <p:nvSpPr>
          <p:cNvPr id="91" name="Google Shape;91;p13"/>
          <p:cNvSpPr txBox="1">
            <a:spLocks noGrp="1"/>
          </p:cNvSpPr>
          <p:nvPr>
            <p:ph type="dt" idx="10"/>
          </p:nvPr>
        </p:nvSpPr>
        <p:spPr>
          <a:xfrm>
            <a:off x="640080" y="320040"/>
            <a:ext cx="2743200" cy="320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13"/>
          <p:cNvSpPr txBox="1">
            <a:spLocks noGrp="1"/>
          </p:cNvSpPr>
          <p:nvPr>
            <p:ph type="ftr" idx="11"/>
          </p:nvPr>
        </p:nvSpPr>
        <p:spPr>
          <a:xfrm>
            <a:off x="640080" y="6227064"/>
            <a:ext cx="7854600" cy="320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7808976" y="320040"/>
            <a:ext cx="685800" cy="320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9pPr>
          </a:lstStyle>
          <a:p>
            <a:fld id="{00000000-1234-1234-1234-123412341234}"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94"/>
        <p:cNvGrpSpPr/>
        <p:nvPr/>
      </p:nvGrpSpPr>
      <p:grpSpPr>
        <a:xfrm>
          <a:off x="0" y="0"/>
          <a:ext cx="0" cy="0"/>
          <a:chOff x="0" y="0"/>
          <a:chExt cx="0" cy="0"/>
        </a:xfrm>
      </p:grpSpPr>
      <p:grpSp>
        <p:nvGrpSpPr>
          <p:cNvPr id="95" name="Google Shape;95;p14"/>
          <p:cNvGrpSpPr/>
          <p:nvPr/>
        </p:nvGrpSpPr>
        <p:grpSpPr>
          <a:xfrm>
            <a:off x="1245501" y="1"/>
            <a:ext cx="9421569" cy="6858001"/>
            <a:chOff x="1243013" y="0"/>
            <a:chExt cx="9402763" cy="6858001"/>
          </a:xfrm>
        </p:grpSpPr>
        <p:sp>
          <p:nvSpPr>
            <p:cNvPr id="96" name="Google Shape;96;p14"/>
            <p:cNvSpPr/>
            <p:nvPr/>
          </p:nvSpPr>
          <p:spPr>
            <a:xfrm>
              <a:off x="2289175" y="0"/>
              <a:ext cx="3867150" cy="6848474"/>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4"/>
            <p:cNvSpPr/>
            <p:nvPr/>
          </p:nvSpPr>
          <p:spPr>
            <a:xfrm>
              <a:off x="9604375" y="9525"/>
              <a:ext cx="1041400" cy="328613"/>
            </a:xfrm>
            <a:custGeom>
              <a:avLst/>
              <a:gdLst/>
              <a:ahLst/>
              <a:cxnLst/>
              <a:rect l="l" t="t" r="r" b="b"/>
              <a:pathLst>
                <a:path w="219" h="69" extrusionOk="0">
                  <a:moveTo>
                    <a:pt x="219" y="69"/>
                  </a:moveTo>
                  <a:cubicBezTo>
                    <a:pt x="147" y="41"/>
                    <a:pt x="71" y="1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4"/>
            <p:cNvSpPr/>
            <p:nvPr/>
          </p:nvSpPr>
          <p:spPr>
            <a:xfrm>
              <a:off x="9223375" y="5578475"/>
              <a:ext cx="1422400" cy="1270000"/>
            </a:xfrm>
            <a:custGeom>
              <a:avLst/>
              <a:gdLst/>
              <a:ahLst/>
              <a:cxnLst/>
              <a:rect l="l" t="t" r="r" b="b"/>
              <a:pathLst>
                <a:path w="299" h="267" extrusionOk="0">
                  <a:moveTo>
                    <a:pt x="0" y="267"/>
                  </a:moveTo>
                  <a:cubicBezTo>
                    <a:pt x="105" y="186"/>
                    <a:pt x="206" y="96"/>
                    <a:pt x="299"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4"/>
            <p:cNvSpPr/>
            <p:nvPr/>
          </p:nvSpPr>
          <p:spPr>
            <a:xfrm>
              <a:off x="2103438" y="0"/>
              <a:ext cx="3681413" cy="6848474"/>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4"/>
            <p:cNvSpPr/>
            <p:nvPr/>
          </p:nvSpPr>
          <p:spPr>
            <a:xfrm>
              <a:off x="10179050" y="9525"/>
              <a:ext cx="466725" cy="157163"/>
            </a:xfrm>
            <a:custGeom>
              <a:avLst/>
              <a:gdLst/>
              <a:ahLst/>
              <a:cxnLst/>
              <a:rect l="l" t="t" r="r" b="b"/>
              <a:pathLst>
                <a:path w="98" h="33" extrusionOk="0">
                  <a:moveTo>
                    <a:pt x="98" y="33"/>
                  </a:moveTo>
                  <a:cubicBezTo>
                    <a:pt x="65" y="21"/>
                    <a:pt x="33" y="10"/>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4"/>
            <p:cNvSpPr/>
            <p:nvPr/>
          </p:nvSpPr>
          <p:spPr>
            <a:xfrm>
              <a:off x="9471025" y="5811838"/>
              <a:ext cx="1174750" cy="1046163"/>
            </a:xfrm>
            <a:custGeom>
              <a:avLst/>
              <a:gdLst/>
              <a:ahLst/>
              <a:cxnLst/>
              <a:rect l="l" t="t" r="r" b="b"/>
              <a:pathLst>
                <a:path w="247" h="220" extrusionOk="0">
                  <a:moveTo>
                    <a:pt x="0" y="220"/>
                  </a:moveTo>
                  <a:cubicBezTo>
                    <a:pt x="86" y="152"/>
                    <a:pt x="169" y="78"/>
                    <a:pt x="247"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4"/>
            <p:cNvSpPr/>
            <p:nvPr/>
          </p:nvSpPr>
          <p:spPr>
            <a:xfrm>
              <a:off x="1985963" y="0"/>
              <a:ext cx="3622676" cy="6848474"/>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4"/>
            <p:cNvSpPr/>
            <p:nvPr/>
          </p:nvSpPr>
          <p:spPr>
            <a:xfrm>
              <a:off x="10479088" y="9525"/>
              <a:ext cx="166688" cy="57150"/>
            </a:xfrm>
            <a:custGeom>
              <a:avLst/>
              <a:gdLst/>
              <a:ahLst/>
              <a:cxnLst/>
              <a:rect l="l" t="t" r="r" b="b"/>
              <a:pathLst>
                <a:path w="35" h="12" extrusionOk="0">
                  <a:moveTo>
                    <a:pt x="35" y="12"/>
                  </a:moveTo>
                  <a:cubicBezTo>
                    <a:pt x="23" y="8"/>
                    <a:pt x="12" y="4"/>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p:nvPr/>
          </p:nvSpPr>
          <p:spPr>
            <a:xfrm>
              <a:off x="9618663" y="5940425"/>
              <a:ext cx="1027113" cy="908050"/>
            </a:xfrm>
            <a:custGeom>
              <a:avLst/>
              <a:gdLst/>
              <a:ahLst/>
              <a:cxnLst/>
              <a:rect l="l" t="t" r="r" b="b"/>
              <a:pathLst>
                <a:path w="216" h="191" extrusionOk="0">
                  <a:moveTo>
                    <a:pt x="0" y="191"/>
                  </a:moveTo>
                  <a:cubicBezTo>
                    <a:pt x="75" y="131"/>
                    <a:pt x="147" y="67"/>
                    <a:pt x="216"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4"/>
            <p:cNvSpPr/>
            <p:nvPr/>
          </p:nvSpPr>
          <p:spPr>
            <a:xfrm>
              <a:off x="1985963" y="0"/>
              <a:ext cx="3248025" cy="6848474"/>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4"/>
            <p:cNvSpPr/>
            <p:nvPr/>
          </p:nvSpPr>
          <p:spPr>
            <a:xfrm>
              <a:off x="9780588" y="6054725"/>
              <a:ext cx="865188" cy="793750"/>
            </a:xfrm>
            <a:custGeom>
              <a:avLst/>
              <a:gdLst/>
              <a:ahLst/>
              <a:cxnLst/>
              <a:rect l="l" t="t" r="r" b="b"/>
              <a:pathLst>
                <a:path w="182" h="167" extrusionOk="0">
                  <a:moveTo>
                    <a:pt x="0" y="167"/>
                  </a:moveTo>
                  <a:cubicBezTo>
                    <a:pt x="63" y="114"/>
                    <a:pt x="123" y="58"/>
                    <a:pt x="182"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4"/>
            <p:cNvSpPr/>
            <p:nvPr/>
          </p:nvSpPr>
          <p:spPr>
            <a:xfrm>
              <a:off x="1871663" y="0"/>
              <a:ext cx="3233738" cy="6848474"/>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4"/>
            <p:cNvSpPr/>
            <p:nvPr/>
          </p:nvSpPr>
          <p:spPr>
            <a:xfrm>
              <a:off x="9956800" y="6216650"/>
              <a:ext cx="688975" cy="631825"/>
            </a:xfrm>
            <a:custGeom>
              <a:avLst/>
              <a:gdLst/>
              <a:ahLst/>
              <a:cxnLst/>
              <a:rect l="l" t="t" r="r" b="b"/>
              <a:pathLst>
                <a:path w="145" h="133" extrusionOk="0">
                  <a:moveTo>
                    <a:pt x="0" y="133"/>
                  </a:moveTo>
                  <a:cubicBezTo>
                    <a:pt x="50" y="90"/>
                    <a:pt x="98" y="46"/>
                    <a:pt x="14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4"/>
            <p:cNvSpPr/>
            <p:nvPr/>
          </p:nvSpPr>
          <p:spPr>
            <a:xfrm>
              <a:off x="1466850" y="0"/>
              <a:ext cx="3424237" cy="6848474"/>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4"/>
            <p:cNvSpPr/>
            <p:nvPr/>
          </p:nvSpPr>
          <p:spPr>
            <a:xfrm>
              <a:off x="10264775" y="6519863"/>
              <a:ext cx="381000" cy="328613"/>
            </a:xfrm>
            <a:custGeom>
              <a:avLst/>
              <a:gdLst/>
              <a:ahLst/>
              <a:cxnLst/>
              <a:rect l="l" t="t" r="r" b="b"/>
              <a:pathLst>
                <a:path w="80" h="69" extrusionOk="0">
                  <a:moveTo>
                    <a:pt x="0" y="69"/>
                  </a:moveTo>
                  <a:cubicBezTo>
                    <a:pt x="27" y="47"/>
                    <a:pt x="53" y="24"/>
                    <a:pt x="8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4"/>
            <p:cNvSpPr/>
            <p:nvPr/>
          </p:nvSpPr>
          <p:spPr>
            <a:xfrm>
              <a:off x="1581150" y="0"/>
              <a:ext cx="2720975" cy="6848474"/>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4"/>
            <p:cNvSpPr/>
            <p:nvPr/>
          </p:nvSpPr>
          <p:spPr>
            <a:xfrm>
              <a:off x="1243013" y="0"/>
              <a:ext cx="2949576" cy="6848474"/>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4"/>
            <p:cNvSpPr/>
            <p:nvPr/>
          </p:nvSpPr>
          <p:spPr>
            <a:xfrm>
              <a:off x="1524000" y="0"/>
              <a:ext cx="1446213" cy="2030413"/>
            </a:xfrm>
            <a:custGeom>
              <a:avLst/>
              <a:gdLst/>
              <a:ahLst/>
              <a:cxnLst/>
              <a:rect l="l" t="t" r="r" b="b"/>
              <a:pathLst>
                <a:path w="304" h="427" extrusionOk="0">
                  <a:moveTo>
                    <a:pt x="304" y="0"/>
                  </a:moveTo>
                  <a:cubicBezTo>
                    <a:pt x="170" y="120"/>
                    <a:pt x="69" y="267"/>
                    <a:pt x="0" y="42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4"/>
            <p:cNvSpPr/>
            <p:nvPr/>
          </p:nvSpPr>
          <p:spPr>
            <a:xfrm>
              <a:off x="1524000" y="9525"/>
              <a:ext cx="1246188" cy="1641475"/>
            </a:xfrm>
            <a:custGeom>
              <a:avLst/>
              <a:gdLst/>
              <a:ahLst/>
              <a:cxnLst/>
              <a:rect l="l" t="t" r="r" b="b"/>
              <a:pathLst>
                <a:path w="262" h="345" extrusionOk="0">
                  <a:moveTo>
                    <a:pt x="262" y="0"/>
                  </a:moveTo>
                  <a:cubicBezTo>
                    <a:pt x="152" y="102"/>
                    <a:pt x="65" y="217"/>
                    <a:pt x="0" y="34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4"/>
            <p:cNvSpPr/>
            <p:nvPr/>
          </p:nvSpPr>
          <p:spPr>
            <a:xfrm>
              <a:off x="1524000" y="0"/>
              <a:ext cx="1036638" cy="1212850"/>
            </a:xfrm>
            <a:custGeom>
              <a:avLst/>
              <a:gdLst/>
              <a:ahLst/>
              <a:cxnLst/>
              <a:rect l="l" t="t" r="r" b="b"/>
              <a:pathLst>
                <a:path w="218" h="255" extrusionOk="0">
                  <a:moveTo>
                    <a:pt x="218" y="0"/>
                  </a:moveTo>
                  <a:cubicBezTo>
                    <a:pt x="137" y="77"/>
                    <a:pt x="62" y="162"/>
                    <a:pt x="0" y="25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 name="Google Shape;116;p14"/>
          <p:cNvGrpSpPr/>
          <p:nvPr/>
        </p:nvGrpSpPr>
        <p:grpSpPr>
          <a:xfrm>
            <a:off x="640081" y="1699589"/>
            <a:ext cx="3286500" cy="3470421"/>
            <a:chOff x="640080" y="1699589"/>
            <a:chExt cx="3286500" cy="3470421"/>
          </a:xfrm>
        </p:grpSpPr>
        <p:sp>
          <p:nvSpPr>
            <p:cNvPr id="117" name="Google Shape;117;p14"/>
            <p:cNvSpPr/>
            <p:nvPr/>
          </p:nvSpPr>
          <p:spPr>
            <a:xfrm>
              <a:off x="644453" y="1699589"/>
              <a:ext cx="3277800" cy="502800"/>
            </a:xfrm>
            <a:prstGeom prst="rect">
              <a:avLst/>
            </a:prstGeom>
            <a:solidFill>
              <a:srgbClr val="16AFBC">
                <a:alpha val="725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4"/>
            <p:cNvSpPr/>
            <p:nvPr/>
          </p:nvSpPr>
          <p:spPr>
            <a:xfrm rot="10800000">
              <a:off x="2125451" y="4897610"/>
              <a:ext cx="315900" cy="272400"/>
            </a:xfrm>
            <a:prstGeom prst="triangle">
              <a:avLst>
                <a:gd name="adj" fmla="val 50000"/>
              </a:avLst>
            </a:prstGeom>
            <a:solidFill>
              <a:srgbClr val="16AFBC">
                <a:alpha val="725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4"/>
            <p:cNvSpPr/>
            <p:nvPr/>
          </p:nvSpPr>
          <p:spPr>
            <a:xfrm>
              <a:off x="640080" y="2275661"/>
              <a:ext cx="3286500" cy="2624400"/>
            </a:xfrm>
            <a:prstGeom prst="rect">
              <a:avLst/>
            </a:prstGeom>
            <a:solidFill>
              <a:srgbClr val="16AFBC">
                <a:alpha val="725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14"/>
          <p:cNvSpPr txBox="1">
            <a:spLocks noGrp="1"/>
          </p:cNvSpPr>
          <p:nvPr>
            <p:ph type="title"/>
          </p:nvPr>
        </p:nvSpPr>
        <p:spPr>
          <a:xfrm>
            <a:off x="719953" y="2355068"/>
            <a:ext cx="3122100" cy="2459700"/>
          </a:xfrm>
          <a:prstGeom prst="rect">
            <a:avLst/>
          </a:prstGeom>
          <a:solidFill>
            <a:srgbClr val="16AFBC">
              <a:alpha val="72550"/>
            </a:srgbClr>
          </a:solid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rgbClr val="FFFEFF"/>
              </a:buClr>
              <a:buSzPts val="3200"/>
              <a:buFont typeface="Calibri"/>
              <a:buNone/>
              <a:defRPr>
                <a:solidFill>
                  <a:srgbClr val="FFFE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14"/>
          <p:cNvSpPr txBox="1">
            <a:spLocks noGrp="1"/>
          </p:cNvSpPr>
          <p:nvPr>
            <p:ph type="body" idx="1"/>
          </p:nvPr>
        </p:nvSpPr>
        <p:spPr>
          <a:xfrm>
            <a:off x="4423015" y="804029"/>
            <a:ext cx="4091700" cy="2459400"/>
          </a:xfrm>
          <a:prstGeom prst="rect">
            <a:avLst/>
          </a:prstGeom>
          <a:noFill/>
          <a:ln>
            <a:noFill/>
          </a:ln>
        </p:spPr>
        <p:txBody>
          <a:bodyPr spcFirstLastPara="1" wrap="square" lIns="91425" tIns="45700" rIns="91425" bIns="45700" anchor="t" anchorCtr="0">
            <a:noAutofit/>
          </a:bodyPr>
          <a:lstStyle>
            <a:lvl1pPr marL="457189" lvl="0" indent="-354322" algn="l" rtl="0">
              <a:lnSpc>
                <a:spcPct val="120000"/>
              </a:lnSpc>
              <a:spcBef>
                <a:spcPts val="751"/>
              </a:spcBef>
              <a:spcAft>
                <a:spcPts val="0"/>
              </a:spcAft>
              <a:buSzPts val="1980"/>
              <a:buChar char="▪"/>
              <a:defRPr/>
            </a:lvl1pPr>
            <a:lvl2pPr marL="914377" lvl="1" indent="-354322" algn="l" rtl="0">
              <a:lnSpc>
                <a:spcPct val="120000"/>
              </a:lnSpc>
              <a:spcBef>
                <a:spcPts val="375"/>
              </a:spcBef>
              <a:spcAft>
                <a:spcPts val="0"/>
              </a:spcAft>
              <a:buSzPts val="1980"/>
              <a:buChar char="▪"/>
              <a:defRPr/>
            </a:lvl2pPr>
            <a:lvl3pPr marL="1371566" lvl="2" indent="-354322" algn="l" rtl="0">
              <a:lnSpc>
                <a:spcPct val="120000"/>
              </a:lnSpc>
              <a:spcBef>
                <a:spcPts val="375"/>
              </a:spcBef>
              <a:spcAft>
                <a:spcPts val="0"/>
              </a:spcAft>
              <a:buSzPts val="1980"/>
              <a:buChar char="▪"/>
              <a:defRPr/>
            </a:lvl3pPr>
            <a:lvl4pPr marL="1828754" lvl="3" indent="-354322" algn="l" rtl="0">
              <a:lnSpc>
                <a:spcPct val="120000"/>
              </a:lnSpc>
              <a:spcBef>
                <a:spcPts val="375"/>
              </a:spcBef>
              <a:spcAft>
                <a:spcPts val="0"/>
              </a:spcAft>
              <a:buSzPts val="1980"/>
              <a:buChar char="▪"/>
              <a:defRPr/>
            </a:lvl4pPr>
            <a:lvl5pPr marL="2285943" lvl="4" indent="-354320" algn="l" rtl="0">
              <a:lnSpc>
                <a:spcPct val="120000"/>
              </a:lnSpc>
              <a:spcBef>
                <a:spcPts val="375"/>
              </a:spcBef>
              <a:spcAft>
                <a:spcPts val="0"/>
              </a:spcAft>
              <a:buSzPts val="1980"/>
              <a:buChar char="▪"/>
              <a:defRPr/>
            </a:lvl5pPr>
            <a:lvl6pPr marL="2743131" lvl="5" indent="-354320" algn="l" rtl="0">
              <a:lnSpc>
                <a:spcPct val="120000"/>
              </a:lnSpc>
              <a:spcBef>
                <a:spcPts val="375"/>
              </a:spcBef>
              <a:spcAft>
                <a:spcPts val="0"/>
              </a:spcAft>
              <a:buSzPts val="1980"/>
              <a:buChar char="▪"/>
              <a:defRPr/>
            </a:lvl6pPr>
            <a:lvl7pPr marL="3200320" lvl="6" indent="-354320" algn="l" rtl="0">
              <a:lnSpc>
                <a:spcPct val="120000"/>
              </a:lnSpc>
              <a:spcBef>
                <a:spcPts val="375"/>
              </a:spcBef>
              <a:spcAft>
                <a:spcPts val="0"/>
              </a:spcAft>
              <a:buSzPts val="1980"/>
              <a:buChar char="▪"/>
              <a:defRPr/>
            </a:lvl7pPr>
            <a:lvl8pPr marL="3657509" lvl="7" indent="-354320" algn="l" rtl="0">
              <a:lnSpc>
                <a:spcPct val="120000"/>
              </a:lnSpc>
              <a:spcBef>
                <a:spcPts val="375"/>
              </a:spcBef>
              <a:spcAft>
                <a:spcPts val="0"/>
              </a:spcAft>
              <a:buSzPts val="1980"/>
              <a:buChar char="▪"/>
              <a:defRPr/>
            </a:lvl8pPr>
            <a:lvl9pPr marL="4114697" lvl="8" indent="-354320" algn="l" rtl="0">
              <a:lnSpc>
                <a:spcPct val="120000"/>
              </a:lnSpc>
              <a:spcBef>
                <a:spcPts val="375"/>
              </a:spcBef>
              <a:spcAft>
                <a:spcPts val="0"/>
              </a:spcAft>
              <a:buSzPts val="1980"/>
              <a:buChar char="▪"/>
              <a:defRPr/>
            </a:lvl9pPr>
          </a:lstStyle>
          <a:p>
            <a:endParaRPr/>
          </a:p>
        </p:txBody>
      </p:sp>
      <p:sp>
        <p:nvSpPr>
          <p:cNvPr id="122" name="Google Shape;122;p14"/>
          <p:cNvSpPr txBox="1">
            <a:spLocks noGrp="1"/>
          </p:cNvSpPr>
          <p:nvPr>
            <p:ph type="body" idx="2"/>
          </p:nvPr>
        </p:nvSpPr>
        <p:spPr>
          <a:xfrm>
            <a:off x="4420283" y="3585104"/>
            <a:ext cx="4094400" cy="2470500"/>
          </a:xfrm>
          <a:prstGeom prst="rect">
            <a:avLst/>
          </a:prstGeom>
          <a:noFill/>
          <a:ln>
            <a:noFill/>
          </a:ln>
        </p:spPr>
        <p:txBody>
          <a:bodyPr spcFirstLastPara="1" wrap="square" lIns="91425" tIns="45700" rIns="91425" bIns="45700" anchor="t" anchorCtr="0">
            <a:noAutofit/>
          </a:bodyPr>
          <a:lstStyle>
            <a:lvl1pPr marL="457189" lvl="0" indent="-354322" algn="l" rtl="0">
              <a:lnSpc>
                <a:spcPct val="120000"/>
              </a:lnSpc>
              <a:spcBef>
                <a:spcPts val="751"/>
              </a:spcBef>
              <a:spcAft>
                <a:spcPts val="0"/>
              </a:spcAft>
              <a:buSzPts val="1980"/>
              <a:buChar char="▪"/>
              <a:defRPr/>
            </a:lvl1pPr>
            <a:lvl2pPr marL="914377" lvl="1" indent="-354322" algn="l" rtl="0">
              <a:lnSpc>
                <a:spcPct val="120000"/>
              </a:lnSpc>
              <a:spcBef>
                <a:spcPts val="375"/>
              </a:spcBef>
              <a:spcAft>
                <a:spcPts val="0"/>
              </a:spcAft>
              <a:buSzPts val="1980"/>
              <a:buChar char="▪"/>
              <a:defRPr/>
            </a:lvl2pPr>
            <a:lvl3pPr marL="1371566" lvl="2" indent="-354322" algn="l" rtl="0">
              <a:lnSpc>
                <a:spcPct val="120000"/>
              </a:lnSpc>
              <a:spcBef>
                <a:spcPts val="375"/>
              </a:spcBef>
              <a:spcAft>
                <a:spcPts val="0"/>
              </a:spcAft>
              <a:buSzPts val="1980"/>
              <a:buChar char="▪"/>
              <a:defRPr/>
            </a:lvl3pPr>
            <a:lvl4pPr marL="1828754" lvl="3" indent="-354322" algn="l" rtl="0">
              <a:lnSpc>
                <a:spcPct val="120000"/>
              </a:lnSpc>
              <a:spcBef>
                <a:spcPts val="375"/>
              </a:spcBef>
              <a:spcAft>
                <a:spcPts val="0"/>
              </a:spcAft>
              <a:buSzPts val="1980"/>
              <a:buChar char="▪"/>
              <a:defRPr/>
            </a:lvl4pPr>
            <a:lvl5pPr marL="2285943" lvl="4" indent="-354320" algn="l" rtl="0">
              <a:lnSpc>
                <a:spcPct val="120000"/>
              </a:lnSpc>
              <a:spcBef>
                <a:spcPts val="375"/>
              </a:spcBef>
              <a:spcAft>
                <a:spcPts val="0"/>
              </a:spcAft>
              <a:buSzPts val="1980"/>
              <a:buChar char="▪"/>
              <a:defRPr/>
            </a:lvl5pPr>
            <a:lvl6pPr marL="2743131" lvl="5" indent="-354320" algn="l" rtl="0">
              <a:lnSpc>
                <a:spcPct val="120000"/>
              </a:lnSpc>
              <a:spcBef>
                <a:spcPts val="375"/>
              </a:spcBef>
              <a:spcAft>
                <a:spcPts val="0"/>
              </a:spcAft>
              <a:buSzPts val="1980"/>
              <a:buChar char="▪"/>
              <a:defRPr/>
            </a:lvl6pPr>
            <a:lvl7pPr marL="3200320" lvl="6" indent="-354320" algn="l" rtl="0">
              <a:lnSpc>
                <a:spcPct val="120000"/>
              </a:lnSpc>
              <a:spcBef>
                <a:spcPts val="375"/>
              </a:spcBef>
              <a:spcAft>
                <a:spcPts val="0"/>
              </a:spcAft>
              <a:buSzPts val="1980"/>
              <a:buChar char="▪"/>
              <a:defRPr/>
            </a:lvl7pPr>
            <a:lvl8pPr marL="3657509" lvl="7" indent="-354320" algn="l" rtl="0">
              <a:lnSpc>
                <a:spcPct val="120000"/>
              </a:lnSpc>
              <a:spcBef>
                <a:spcPts val="375"/>
              </a:spcBef>
              <a:spcAft>
                <a:spcPts val="0"/>
              </a:spcAft>
              <a:buSzPts val="1980"/>
              <a:buChar char="▪"/>
              <a:defRPr/>
            </a:lvl8pPr>
            <a:lvl9pPr marL="4114697" lvl="8" indent="-354320" algn="l" rtl="0">
              <a:lnSpc>
                <a:spcPct val="120000"/>
              </a:lnSpc>
              <a:spcBef>
                <a:spcPts val="375"/>
              </a:spcBef>
              <a:spcAft>
                <a:spcPts val="0"/>
              </a:spcAft>
              <a:buSzPts val="1980"/>
              <a:buChar char="▪"/>
              <a:defRPr/>
            </a:lvl9pPr>
          </a:lstStyle>
          <a:p>
            <a:endParaRPr/>
          </a:p>
        </p:txBody>
      </p:sp>
      <p:sp>
        <p:nvSpPr>
          <p:cNvPr id="123" name="Google Shape;123;p14"/>
          <p:cNvSpPr txBox="1">
            <a:spLocks noGrp="1"/>
          </p:cNvSpPr>
          <p:nvPr>
            <p:ph type="dt" idx="10"/>
          </p:nvPr>
        </p:nvSpPr>
        <p:spPr>
          <a:xfrm>
            <a:off x="640080" y="320040"/>
            <a:ext cx="2743200" cy="320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14"/>
          <p:cNvSpPr txBox="1">
            <a:spLocks noGrp="1"/>
          </p:cNvSpPr>
          <p:nvPr>
            <p:ph type="ftr" idx="11"/>
          </p:nvPr>
        </p:nvSpPr>
        <p:spPr>
          <a:xfrm>
            <a:off x="640080" y="6227064"/>
            <a:ext cx="7854600" cy="320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14"/>
          <p:cNvSpPr txBox="1">
            <a:spLocks noGrp="1"/>
          </p:cNvSpPr>
          <p:nvPr>
            <p:ph type="sldNum" idx="12"/>
          </p:nvPr>
        </p:nvSpPr>
        <p:spPr>
          <a:xfrm>
            <a:off x="7808976" y="320040"/>
            <a:ext cx="685800" cy="320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9pPr>
          </a:lstStyle>
          <a:p>
            <a:fld id="{00000000-1234-1234-1234-123412341234}"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26"/>
        <p:cNvGrpSpPr/>
        <p:nvPr/>
      </p:nvGrpSpPr>
      <p:grpSpPr>
        <a:xfrm>
          <a:off x="0" y="0"/>
          <a:ext cx="0" cy="0"/>
          <a:chOff x="0" y="0"/>
          <a:chExt cx="0" cy="0"/>
        </a:xfrm>
      </p:grpSpPr>
      <p:sp>
        <p:nvSpPr>
          <p:cNvPr id="127" name="Google Shape;127;p15"/>
          <p:cNvSpPr txBox="1">
            <a:spLocks noGrp="1"/>
          </p:cNvSpPr>
          <p:nvPr>
            <p:ph type="dt" idx="10"/>
          </p:nvPr>
        </p:nvSpPr>
        <p:spPr>
          <a:xfrm>
            <a:off x="457200" y="5867400"/>
            <a:ext cx="2133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28" name="Google Shape;128;p15"/>
          <p:cNvSpPr txBox="1">
            <a:spLocks noGrp="1"/>
          </p:cNvSpPr>
          <p:nvPr>
            <p:ph type="ftr" idx="11"/>
          </p:nvPr>
        </p:nvSpPr>
        <p:spPr>
          <a:xfrm>
            <a:off x="3048000" y="5867400"/>
            <a:ext cx="2895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a:solidFill>
                  <a:srgbClr val="24292F"/>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29" name="Google Shape;129;p15"/>
          <p:cNvSpPr txBox="1">
            <a:spLocks noGrp="1"/>
          </p:cNvSpPr>
          <p:nvPr>
            <p:ph type="sldNum" idx="12"/>
          </p:nvPr>
        </p:nvSpPr>
        <p:spPr>
          <a:xfrm>
            <a:off x="6553200" y="5867400"/>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0">
                <a:solidFill>
                  <a:srgbClr val="24292F"/>
                </a:solidFill>
                <a:latin typeface="Open Sans"/>
                <a:ea typeface="Open Sans"/>
                <a:cs typeface="Open Sans"/>
                <a:sym typeface="Open Sans"/>
              </a:defRPr>
            </a:lvl1pPr>
            <a:lvl2pPr marL="0" marR="0" lvl="1" indent="0" algn="l" rtl="0">
              <a:spcBef>
                <a:spcPts val="0"/>
              </a:spcBef>
              <a:buNone/>
              <a:defRPr sz="1600">
                <a:solidFill>
                  <a:srgbClr val="24292F"/>
                </a:solidFill>
                <a:latin typeface="Open Sans"/>
                <a:ea typeface="Open Sans"/>
                <a:cs typeface="Open Sans"/>
                <a:sym typeface="Open Sans"/>
              </a:defRPr>
            </a:lvl2pPr>
            <a:lvl3pPr marL="0" marR="0" lvl="2" indent="0" algn="l" rtl="0">
              <a:spcBef>
                <a:spcPts val="0"/>
              </a:spcBef>
              <a:buNone/>
              <a:defRPr sz="1600">
                <a:solidFill>
                  <a:srgbClr val="24292F"/>
                </a:solidFill>
                <a:latin typeface="Open Sans"/>
                <a:ea typeface="Open Sans"/>
                <a:cs typeface="Open Sans"/>
                <a:sym typeface="Open Sans"/>
              </a:defRPr>
            </a:lvl3pPr>
            <a:lvl4pPr marL="0" marR="0" lvl="3" indent="0" algn="l" rtl="0">
              <a:spcBef>
                <a:spcPts val="0"/>
              </a:spcBef>
              <a:buNone/>
              <a:defRPr sz="1600">
                <a:solidFill>
                  <a:srgbClr val="24292F"/>
                </a:solidFill>
                <a:latin typeface="Open Sans"/>
                <a:ea typeface="Open Sans"/>
                <a:cs typeface="Open Sans"/>
                <a:sym typeface="Open Sans"/>
              </a:defRPr>
            </a:lvl4pPr>
            <a:lvl5pPr marL="0" marR="0" lvl="4" indent="0" algn="l" rtl="0">
              <a:spcBef>
                <a:spcPts val="0"/>
              </a:spcBef>
              <a:buNone/>
              <a:defRPr sz="1600">
                <a:solidFill>
                  <a:srgbClr val="24292F"/>
                </a:solidFill>
                <a:latin typeface="Open Sans"/>
                <a:ea typeface="Open Sans"/>
                <a:cs typeface="Open Sans"/>
                <a:sym typeface="Open Sans"/>
              </a:defRPr>
            </a:lvl5pPr>
            <a:lvl6pPr marL="0" marR="0" lvl="5" indent="0" algn="l" rtl="0">
              <a:spcBef>
                <a:spcPts val="0"/>
              </a:spcBef>
              <a:buNone/>
              <a:defRPr sz="1600">
                <a:solidFill>
                  <a:srgbClr val="24292F"/>
                </a:solidFill>
                <a:latin typeface="Open Sans"/>
                <a:ea typeface="Open Sans"/>
                <a:cs typeface="Open Sans"/>
                <a:sym typeface="Open Sans"/>
              </a:defRPr>
            </a:lvl6pPr>
            <a:lvl7pPr marL="0" marR="0" lvl="6" indent="0" algn="l" rtl="0">
              <a:spcBef>
                <a:spcPts val="0"/>
              </a:spcBef>
              <a:buNone/>
              <a:defRPr sz="1600">
                <a:solidFill>
                  <a:srgbClr val="24292F"/>
                </a:solidFill>
                <a:latin typeface="Open Sans"/>
                <a:ea typeface="Open Sans"/>
                <a:cs typeface="Open Sans"/>
                <a:sym typeface="Open Sans"/>
              </a:defRPr>
            </a:lvl7pPr>
            <a:lvl8pPr marL="0" marR="0" lvl="7" indent="0" algn="l" rtl="0">
              <a:spcBef>
                <a:spcPts val="0"/>
              </a:spcBef>
              <a:buNone/>
              <a:defRPr sz="1600">
                <a:solidFill>
                  <a:srgbClr val="24292F"/>
                </a:solidFill>
                <a:latin typeface="Open Sans"/>
                <a:ea typeface="Open Sans"/>
                <a:cs typeface="Open Sans"/>
                <a:sym typeface="Open Sans"/>
              </a:defRPr>
            </a:lvl8pPr>
            <a:lvl9pPr marL="0" marR="0" lvl="8" indent="0" algn="l" rtl="0">
              <a:spcBef>
                <a:spcPts val="0"/>
              </a:spcBef>
              <a:buNone/>
              <a:defRPr sz="1600">
                <a:solidFill>
                  <a:srgbClr val="24292F"/>
                </a:solidFill>
                <a:latin typeface="Open Sans"/>
                <a:ea typeface="Open Sans"/>
                <a:cs typeface="Open Sans"/>
                <a:sym typeface="Open Sans"/>
              </a:defRPr>
            </a:lvl9pPr>
          </a:lstStyle>
          <a:p>
            <a:fld id="{00000000-1234-1234-1234-123412341234}"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138"/>
        <p:cNvGrpSpPr/>
        <p:nvPr/>
      </p:nvGrpSpPr>
      <p:grpSpPr>
        <a:xfrm>
          <a:off x="0" y="0"/>
          <a:ext cx="0" cy="0"/>
          <a:chOff x="0" y="0"/>
          <a:chExt cx="0" cy="0"/>
        </a:xfrm>
      </p:grpSpPr>
      <p:grpSp>
        <p:nvGrpSpPr>
          <p:cNvPr id="139" name="Google Shape;139;p17"/>
          <p:cNvGrpSpPr/>
          <p:nvPr/>
        </p:nvGrpSpPr>
        <p:grpSpPr>
          <a:xfrm>
            <a:off x="1245501" y="1"/>
            <a:ext cx="9421569" cy="6858001"/>
            <a:chOff x="1243013" y="0"/>
            <a:chExt cx="9402763" cy="6858001"/>
          </a:xfrm>
        </p:grpSpPr>
        <p:sp>
          <p:nvSpPr>
            <p:cNvPr id="140" name="Google Shape;140;p17"/>
            <p:cNvSpPr/>
            <p:nvPr/>
          </p:nvSpPr>
          <p:spPr>
            <a:xfrm>
              <a:off x="2289175" y="0"/>
              <a:ext cx="3867150" cy="6848474"/>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7"/>
            <p:cNvSpPr/>
            <p:nvPr/>
          </p:nvSpPr>
          <p:spPr>
            <a:xfrm>
              <a:off x="9604375" y="9525"/>
              <a:ext cx="1041400" cy="328613"/>
            </a:xfrm>
            <a:custGeom>
              <a:avLst/>
              <a:gdLst/>
              <a:ahLst/>
              <a:cxnLst/>
              <a:rect l="l" t="t" r="r" b="b"/>
              <a:pathLst>
                <a:path w="219" h="69" extrusionOk="0">
                  <a:moveTo>
                    <a:pt x="219" y="69"/>
                  </a:moveTo>
                  <a:cubicBezTo>
                    <a:pt x="147" y="41"/>
                    <a:pt x="71" y="1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7"/>
            <p:cNvSpPr/>
            <p:nvPr/>
          </p:nvSpPr>
          <p:spPr>
            <a:xfrm>
              <a:off x="9223375" y="5578475"/>
              <a:ext cx="1422400" cy="1270000"/>
            </a:xfrm>
            <a:custGeom>
              <a:avLst/>
              <a:gdLst/>
              <a:ahLst/>
              <a:cxnLst/>
              <a:rect l="l" t="t" r="r" b="b"/>
              <a:pathLst>
                <a:path w="299" h="267" extrusionOk="0">
                  <a:moveTo>
                    <a:pt x="0" y="267"/>
                  </a:moveTo>
                  <a:cubicBezTo>
                    <a:pt x="105" y="186"/>
                    <a:pt x="206" y="96"/>
                    <a:pt x="299"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7"/>
            <p:cNvSpPr/>
            <p:nvPr/>
          </p:nvSpPr>
          <p:spPr>
            <a:xfrm>
              <a:off x="2103438" y="0"/>
              <a:ext cx="3681413" cy="6848474"/>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7"/>
            <p:cNvSpPr/>
            <p:nvPr/>
          </p:nvSpPr>
          <p:spPr>
            <a:xfrm>
              <a:off x="10179050" y="9525"/>
              <a:ext cx="466725" cy="157163"/>
            </a:xfrm>
            <a:custGeom>
              <a:avLst/>
              <a:gdLst/>
              <a:ahLst/>
              <a:cxnLst/>
              <a:rect l="l" t="t" r="r" b="b"/>
              <a:pathLst>
                <a:path w="98" h="33" extrusionOk="0">
                  <a:moveTo>
                    <a:pt x="98" y="33"/>
                  </a:moveTo>
                  <a:cubicBezTo>
                    <a:pt x="65" y="21"/>
                    <a:pt x="33" y="10"/>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7"/>
            <p:cNvSpPr/>
            <p:nvPr/>
          </p:nvSpPr>
          <p:spPr>
            <a:xfrm>
              <a:off x="9471025" y="5811838"/>
              <a:ext cx="1174750" cy="1046163"/>
            </a:xfrm>
            <a:custGeom>
              <a:avLst/>
              <a:gdLst/>
              <a:ahLst/>
              <a:cxnLst/>
              <a:rect l="l" t="t" r="r" b="b"/>
              <a:pathLst>
                <a:path w="247" h="220" extrusionOk="0">
                  <a:moveTo>
                    <a:pt x="0" y="220"/>
                  </a:moveTo>
                  <a:cubicBezTo>
                    <a:pt x="86" y="152"/>
                    <a:pt x="169" y="78"/>
                    <a:pt x="247"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7"/>
            <p:cNvSpPr/>
            <p:nvPr/>
          </p:nvSpPr>
          <p:spPr>
            <a:xfrm>
              <a:off x="1985963" y="0"/>
              <a:ext cx="3622676" cy="6848474"/>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7"/>
            <p:cNvSpPr/>
            <p:nvPr/>
          </p:nvSpPr>
          <p:spPr>
            <a:xfrm>
              <a:off x="10479088" y="9525"/>
              <a:ext cx="166688" cy="57150"/>
            </a:xfrm>
            <a:custGeom>
              <a:avLst/>
              <a:gdLst/>
              <a:ahLst/>
              <a:cxnLst/>
              <a:rect l="l" t="t" r="r" b="b"/>
              <a:pathLst>
                <a:path w="35" h="12" extrusionOk="0">
                  <a:moveTo>
                    <a:pt x="35" y="12"/>
                  </a:moveTo>
                  <a:cubicBezTo>
                    <a:pt x="23" y="8"/>
                    <a:pt x="12" y="4"/>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7"/>
            <p:cNvSpPr/>
            <p:nvPr/>
          </p:nvSpPr>
          <p:spPr>
            <a:xfrm>
              <a:off x="9618663" y="5940425"/>
              <a:ext cx="1027113" cy="908050"/>
            </a:xfrm>
            <a:custGeom>
              <a:avLst/>
              <a:gdLst/>
              <a:ahLst/>
              <a:cxnLst/>
              <a:rect l="l" t="t" r="r" b="b"/>
              <a:pathLst>
                <a:path w="216" h="191" extrusionOk="0">
                  <a:moveTo>
                    <a:pt x="0" y="191"/>
                  </a:moveTo>
                  <a:cubicBezTo>
                    <a:pt x="75" y="131"/>
                    <a:pt x="147" y="67"/>
                    <a:pt x="216"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7"/>
            <p:cNvSpPr/>
            <p:nvPr/>
          </p:nvSpPr>
          <p:spPr>
            <a:xfrm>
              <a:off x="1985963" y="0"/>
              <a:ext cx="3248025" cy="6848474"/>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7"/>
            <p:cNvSpPr/>
            <p:nvPr/>
          </p:nvSpPr>
          <p:spPr>
            <a:xfrm>
              <a:off x="9780588" y="6054725"/>
              <a:ext cx="865188" cy="793750"/>
            </a:xfrm>
            <a:custGeom>
              <a:avLst/>
              <a:gdLst/>
              <a:ahLst/>
              <a:cxnLst/>
              <a:rect l="l" t="t" r="r" b="b"/>
              <a:pathLst>
                <a:path w="182" h="167" extrusionOk="0">
                  <a:moveTo>
                    <a:pt x="0" y="167"/>
                  </a:moveTo>
                  <a:cubicBezTo>
                    <a:pt x="63" y="114"/>
                    <a:pt x="123" y="58"/>
                    <a:pt x="182"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7"/>
            <p:cNvSpPr/>
            <p:nvPr/>
          </p:nvSpPr>
          <p:spPr>
            <a:xfrm>
              <a:off x="1871663" y="0"/>
              <a:ext cx="3233738" cy="6848474"/>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7"/>
            <p:cNvSpPr/>
            <p:nvPr/>
          </p:nvSpPr>
          <p:spPr>
            <a:xfrm>
              <a:off x="9956800" y="6216650"/>
              <a:ext cx="688975" cy="631825"/>
            </a:xfrm>
            <a:custGeom>
              <a:avLst/>
              <a:gdLst/>
              <a:ahLst/>
              <a:cxnLst/>
              <a:rect l="l" t="t" r="r" b="b"/>
              <a:pathLst>
                <a:path w="145" h="133" extrusionOk="0">
                  <a:moveTo>
                    <a:pt x="0" y="133"/>
                  </a:moveTo>
                  <a:cubicBezTo>
                    <a:pt x="50" y="90"/>
                    <a:pt x="98" y="46"/>
                    <a:pt x="14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7"/>
            <p:cNvSpPr/>
            <p:nvPr/>
          </p:nvSpPr>
          <p:spPr>
            <a:xfrm>
              <a:off x="1466850" y="0"/>
              <a:ext cx="3424237" cy="6848474"/>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7"/>
            <p:cNvSpPr/>
            <p:nvPr/>
          </p:nvSpPr>
          <p:spPr>
            <a:xfrm>
              <a:off x="10264775" y="6519863"/>
              <a:ext cx="381000" cy="328613"/>
            </a:xfrm>
            <a:custGeom>
              <a:avLst/>
              <a:gdLst/>
              <a:ahLst/>
              <a:cxnLst/>
              <a:rect l="l" t="t" r="r" b="b"/>
              <a:pathLst>
                <a:path w="80" h="69" extrusionOk="0">
                  <a:moveTo>
                    <a:pt x="0" y="69"/>
                  </a:moveTo>
                  <a:cubicBezTo>
                    <a:pt x="27" y="47"/>
                    <a:pt x="53" y="24"/>
                    <a:pt x="8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7"/>
            <p:cNvSpPr/>
            <p:nvPr/>
          </p:nvSpPr>
          <p:spPr>
            <a:xfrm>
              <a:off x="1581150" y="0"/>
              <a:ext cx="2720975" cy="6848474"/>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7"/>
            <p:cNvSpPr/>
            <p:nvPr/>
          </p:nvSpPr>
          <p:spPr>
            <a:xfrm>
              <a:off x="1243013" y="0"/>
              <a:ext cx="2949576" cy="6848474"/>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7"/>
            <p:cNvSpPr/>
            <p:nvPr/>
          </p:nvSpPr>
          <p:spPr>
            <a:xfrm>
              <a:off x="1524000" y="0"/>
              <a:ext cx="1446213" cy="2030413"/>
            </a:xfrm>
            <a:custGeom>
              <a:avLst/>
              <a:gdLst/>
              <a:ahLst/>
              <a:cxnLst/>
              <a:rect l="l" t="t" r="r" b="b"/>
              <a:pathLst>
                <a:path w="304" h="427" extrusionOk="0">
                  <a:moveTo>
                    <a:pt x="304" y="0"/>
                  </a:moveTo>
                  <a:cubicBezTo>
                    <a:pt x="170" y="120"/>
                    <a:pt x="69" y="267"/>
                    <a:pt x="0" y="42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7"/>
            <p:cNvSpPr/>
            <p:nvPr/>
          </p:nvSpPr>
          <p:spPr>
            <a:xfrm>
              <a:off x="1524000" y="9525"/>
              <a:ext cx="1246188" cy="1641475"/>
            </a:xfrm>
            <a:custGeom>
              <a:avLst/>
              <a:gdLst/>
              <a:ahLst/>
              <a:cxnLst/>
              <a:rect l="l" t="t" r="r" b="b"/>
              <a:pathLst>
                <a:path w="262" h="345" extrusionOk="0">
                  <a:moveTo>
                    <a:pt x="262" y="0"/>
                  </a:moveTo>
                  <a:cubicBezTo>
                    <a:pt x="152" y="102"/>
                    <a:pt x="65" y="217"/>
                    <a:pt x="0" y="34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7"/>
            <p:cNvSpPr/>
            <p:nvPr/>
          </p:nvSpPr>
          <p:spPr>
            <a:xfrm>
              <a:off x="1524000" y="0"/>
              <a:ext cx="1036638" cy="1212850"/>
            </a:xfrm>
            <a:custGeom>
              <a:avLst/>
              <a:gdLst/>
              <a:ahLst/>
              <a:cxnLst/>
              <a:rect l="l" t="t" r="r" b="b"/>
              <a:pathLst>
                <a:path w="218" h="255" extrusionOk="0">
                  <a:moveTo>
                    <a:pt x="218" y="0"/>
                  </a:moveTo>
                  <a:cubicBezTo>
                    <a:pt x="137" y="77"/>
                    <a:pt x="62" y="162"/>
                    <a:pt x="0" y="25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0" name="Google Shape;160;p17"/>
          <p:cNvGrpSpPr/>
          <p:nvPr/>
        </p:nvGrpSpPr>
        <p:grpSpPr>
          <a:xfrm>
            <a:off x="640081" y="1699589"/>
            <a:ext cx="3286500" cy="3470421"/>
            <a:chOff x="640080" y="1699589"/>
            <a:chExt cx="3286500" cy="3470421"/>
          </a:xfrm>
        </p:grpSpPr>
        <p:sp>
          <p:nvSpPr>
            <p:cNvPr id="161" name="Google Shape;161;p17"/>
            <p:cNvSpPr/>
            <p:nvPr/>
          </p:nvSpPr>
          <p:spPr>
            <a:xfrm>
              <a:off x="644453" y="1699589"/>
              <a:ext cx="3277800" cy="502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7"/>
            <p:cNvSpPr/>
            <p:nvPr/>
          </p:nvSpPr>
          <p:spPr>
            <a:xfrm rot="10800000">
              <a:off x="2125451" y="4897610"/>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7"/>
            <p:cNvSpPr/>
            <p:nvPr/>
          </p:nvSpPr>
          <p:spPr>
            <a:xfrm>
              <a:off x="640080" y="2275661"/>
              <a:ext cx="3286500" cy="262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4" name="Google Shape;164;p17"/>
          <p:cNvSpPr txBox="1">
            <a:spLocks noGrp="1"/>
          </p:cNvSpPr>
          <p:nvPr>
            <p:ph type="title"/>
          </p:nvPr>
        </p:nvSpPr>
        <p:spPr>
          <a:xfrm>
            <a:off x="725555" y="2349924"/>
            <a:ext cx="3111900" cy="1225500"/>
          </a:xfrm>
          <a:prstGeom prst="rect">
            <a:avLst/>
          </a:prstGeom>
          <a:noFill/>
          <a:ln>
            <a:noFill/>
          </a:ln>
        </p:spPr>
        <p:txBody>
          <a:bodyPr spcFirstLastPara="1" wrap="square" lIns="228600" tIns="228600" rIns="228600" bIns="0" anchor="b" anchorCtr="0">
            <a:noAutofit/>
          </a:bodyPr>
          <a:lstStyle>
            <a:lvl1pPr lvl="0" algn="ctr" rtl="0">
              <a:lnSpc>
                <a:spcPct val="85000"/>
              </a:lnSpc>
              <a:spcBef>
                <a:spcPts val="0"/>
              </a:spcBef>
              <a:spcAft>
                <a:spcPts val="0"/>
              </a:spcAft>
              <a:buClr>
                <a:srgbClr val="FFFEFF"/>
              </a:buClr>
              <a:buSzPts val="2800"/>
              <a:buFont typeface="Calibri"/>
              <a:buNone/>
              <a:defRPr sz="2800">
                <a:solidFill>
                  <a:srgbClr val="FFFE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body" idx="1"/>
          </p:nvPr>
        </p:nvSpPr>
        <p:spPr>
          <a:xfrm>
            <a:off x="4415687" y="801390"/>
            <a:ext cx="4095600" cy="5249400"/>
          </a:xfrm>
          <a:prstGeom prst="rect">
            <a:avLst/>
          </a:prstGeom>
          <a:noFill/>
          <a:ln>
            <a:noFill/>
          </a:ln>
        </p:spPr>
        <p:txBody>
          <a:bodyPr spcFirstLastPara="1" wrap="square" lIns="91425" tIns="45700" rIns="91425" bIns="45700" anchor="ctr" anchorCtr="0">
            <a:noAutofit/>
          </a:bodyPr>
          <a:lstStyle>
            <a:lvl1pPr marL="457189" lvl="0" indent="-354322" algn="l" rtl="0">
              <a:lnSpc>
                <a:spcPct val="120000"/>
              </a:lnSpc>
              <a:spcBef>
                <a:spcPts val="751"/>
              </a:spcBef>
              <a:spcAft>
                <a:spcPts val="0"/>
              </a:spcAft>
              <a:buSzPts val="1980"/>
              <a:buChar char="▪"/>
              <a:defRPr/>
            </a:lvl1pPr>
            <a:lvl2pPr marL="914377" lvl="1" indent="-354322" algn="l" rtl="0">
              <a:lnSpc>
                <a:spcPct val="120000"/>
              </a:lnSpc>
              <a:spcBef>
                <a:spcPts val="375"/>
              </a:spcBef>
              <a:spcAft>
                <a:spcPts val="0"/>
              </a:spcAft>
              <a:buSzPts val="1980"/>
              <a:buChar char="▪"/>
              <a:defRPr/>
            </a:lvl2pPr>
            <a:lvl3pPr marL="1371566" lvl="2" indent="-354322" algn="l" rtl="0">
              <a:lnSpc>
                <a:spcPct val="120000"/>
              </a:lnSpc>
              <a:spcBef>
                <a:spcPts val="375"/>
              </a:spcBef>
              <a:spcAft>
                <a:spcPts val="0"/>
              </a:spcAft>
              <a:buSzPts val="1980"/>
              <a:buChar char="▪"/>
              <a:defRPr/>
            </a:lvl3pPr>
            <a:lvl4pPr marL="1828754" lvl="3" indent="-354322" algn="l" rtl="0">
              <a:lnSpc>
                <a:spcPct val="120000"/>
              </a:lnSpc>
              <a:spcBef>
                <a:spcPts val="375"/>
              </a:spcBef>
              <a:spcAft>
                <a:spcPts val="0"/>
              </a:spcAft>
              <a:buSzPts val="1980"/>
              <a:buChar char="▪"/>
              <a:defRPr/>
            </a:lvl4pPr>
            <a:lvl5pPr marL="2285943" lvl="4" indent="-354320" algn="l" rtl="0">
              <a:lnSpc>
                <a:spcPct val="120000"/>
              </a:lnSpc>
              <a:spcBef>
                <a:spcPts val="375"/>
              </a:spcBef>
              <a:spcAft>
                <a:spcPts val="0"/>
              </a:spcAft>
              <a:buSzPts val="1980"/>
              <a:buChar char="▪"/>
              <a:defRPr/>
            </a:lvl5pPr>
            <a:lvl6pPr marL="2743131" lvl="5" indent="-354320" algn="l" rtl="0">
              <a:lnSpc>
                <a:spcPct val="120000"/>
              </a:lnSpc>
              <a:spcBef>
                <a:spcPts val="375"/>
              </a:spcBef>
              <a:spcAft>
                <a:spcPts val="0"/>
              </a:spcAft>
              <a:buSzPts val="1980"/>
              <a:buChar char="▪"/>
              <a:defRPr/>
            </a:lvl6pPr>
            <a:lvl7pPr marL="3200320" lvl="6" indent="-354320" algn="l" rtl="0">
              <a:lnSpc>
                <a:spcPct val="120000"/>
              </a:lnSpc>
              <a:spcBef>
                <a:spcPts val="375"/>
              </a:spcBef>
              <a:spcAft>
                <a:spcPts val="0"/>
              </a:spcAft>
              <a:buSzPts val="1980"/>
              <a:buChar char="▪"/>
              <a:defRPr/>
            </a:lvl7pPr>
            <a:lvl8pPr marL="3657509" lvl="7" indent="-354320" algn="l" rtl="0">
              <a:lnSpc>
                <a:spcPct val="120000"/>
              </a:lnSpc>
              <a:spcBef>
                <a:spcPts val="375"/>
              </a:spcBef>
              <a:spcAft>
                <a:spcPts val="0"/>
              </a:spcAft>
              <a:buSzPts val="1980"/>
              <a:buChar char="▪"/>
              <a:defRPr/>
            </a:lvl8pPr>
            <a:lvl9pPr marL="4114697" lvl="8" indent="-354320" algn="l" rtl="0">
              <a:lnSpc>
                <a:spcPct val="120000"/>
              </a:lnSpc>
              <a:spcBef>
                <a:spcPts val="375"/>
              </a:spcBef>
              <a:spcAft>
                <a:spcPts val="0"/>
              </a:spcAft>
              <a:buSzPts val="1980"/>
              <a:buChar char="▪"/>
              <a:defRPr/>
            </a:lvl9pPr>
          </a:lstStyle>
          <a:p>
            <a:endParaRPr/>
          </a:p>
        </p:txBody>
      </p:sp>
      <p:sp>
        <p:nvSpPr>
          <p:cNvPr id="166" name="Google Shape;166;p17"/>
          <p:cNvSpPr txBox="1">
            <a:spLocks noGrp="1"/>
          </p:cNvSpPr>
          <p:nvPr>
            <p:ph type="body" idx="2"/>
          </p:nvPr>
        </p:nvSpPr>
        <p:spPr>
          <a:xfrm>
            <a:off x="725555" y="3575324"/>
            <a:ext cx="3111900" cy="1239600"/>
          </a:xfrm>
          <a:prstGeom prst="rect">
            <a:avLst/>
          </a:prstGeom>
          <a:noFill/>
          <a:ln>
            <a:noFill/>
          </a:ln>
        </p:spPr>
        <p:txBody>
          <a:bodyPr spcFirstLastPara="1" wrap="square" lIns="91425" tIns="45700" rIns="91425" bIns="45700" anchor="t" anchorCtr="0">
            <a:noAutofit/>
          </a:bodyPr>
          <a:lstStyle>
            <a:lvl1pPr marL="457189" lvl="0" indent="-228594" algn="ctr" rtl="0">
              <a:lnSpc>
                <a:spcPct val="120000"/>
              </a:lnSpc>
              <a:spcBef>
                <a:spcPts val="751"/>
              </a:spcBef>
              <a:spcAft>
                <a:spcPts val="0"/>
              </a:spcAft>
              <a:buSzPts val="1540"/>
              <a:buNone/>
              <a:defRPr sz="1400">
                <a:solidFill>
                  <a:srgbClr val="FFFEFF"/>
                </a:solidFill>
              </a:defRPr>
            </a:lvl1pPr>
            <a:lvl2pPr marL="914377" lvl="1" indent="-228594" algn="l" rtl="0">
              <a:lnSpc>
                <a:spcPct val="120000"/>
              </a:lnSpc>
              <a:spcBef>
                <a:spcPts val="375"/>
              </a:spcBef>
              <a:spcAft>
                <a:spcPts val="0"/>
              </a:spcAft>
              <a:buSzPts val="1155"/>
              <a:buNone/>
              <a:defRPr sz="1051"/>
            </a:lvl2pPr>
            <a:lvl3pPr marL="1371566" lvl="2" indent="-228594" algn="l" rtl="0">
              <a:lnSpc>
                <a:spcPct val="120000"/>
              </a:lnSpc>
              <a:spcBef>
                <a:spcPts val="375"/>
              </a:spcBef>
              <a:spcAft>
                <a:spcPts val="0"/>
              </a:spcAft>
              <a:buSzPts val="990"/>
              <a:buNone/>
              <a:defRPr sz="900"/>
            </a:lvl3pPr>
            <a:lvl4pPr marL="1828754" lvl="3" indent="-228594" algn="l" rtl="0">
              <a:lnSpc>
                <a:spcPct val="120000"/>
              </a:lnSpc>
              <a:spcBef>
                <a:spcPts val="375"/>
              </a:spcBef>
              <a:spcAft>
                <a:spcPts val="0"/>
              </a:spcAft>
              <a:buSzPts val="825"/>
              <a:buNone/>
              <a:defRPr sz="751"/>
            </a:lvl4pPr>
            <a:lvl5pPr marL="2285943" lvl="4" indent="-228594" algn="l" rtl="0">
              <a:lnSpc>
                <a:spcPct val="120000"/>
              </a:lnSpc>
              <a:spcBef>
                <a:spcPts val="375"/>
              </a:spcBef>
              <a:spcAft>
                <a:spcPts val="0"/>
              </a:spcAft>
              <a:buSzPts val="825"/>
              <a:buNone/>
              <a:defRPr sz="751"/>
            </a:lvl5pPr>
            <a:lvl6pPr marL="2743131" lvl="5" indent="-228594" algn="l" rtl="0">
              <a:lnSpc>
                <a:spcPct val="120000"/>
              </a:lnSpc>
              <a:spcBef>
                <a:spcPts val="375"/>
              </a:spcBef>
              <a:spcAft>
                <a:spcPts val="0"/>
              </a:spcAft>
              <a:buSzPts val="825"/>
              <a:buNone/>
              <a:defRPr sz="751"/>
            </a:lvl6pPr>
            <a:lvl7pPr marL="3200320" lvl="6" indent="-228594" algn="l" rtl="0">
              <a:lnSpc>
                <a:spcPct val="120000"/>
              </a:lnSpc>
              <a:spcBef>
                <a:spcPts val="375"/>
              </a:spcBef>
              <a:spcAft>
                <a:spcPts val="0"/>
              </a:spcAft>
              <a:buSzPts val="825"/>
              <a:buNone/>
              <a:defRPr sz="751"/>
            </a:lvl7pPr>
            <a:lvl8pPr marL="3657509" lvl="7" indent="-228594" algn="l" rtl="0">
              <a:lnSpc>
                <a:spcPct val="120000"/>
              </a:lnSpc>
              <a:spcBef>
                <a:spcPts val="375"/>
              </a:spcBef>
              <a:spcAft>
                <a:spcPts val="0"/>
              </a:spcAft>
              <a:buSzPts val="825"/>
              <a:buNone/>
              <a:defRPr sz="751"/>
            </a:lvl8pPr>
            <a:lvl9pPr marL="4114697" lvl="8" indent="-228594" algn="l" rtl="0">
              <a:lnSpc>
                <a:spcPct val="120000"/>
              </a:lnSpc>
              <a:spcBef>
                <a:spcPts val="375"/>
              </a:spcBef>
              <a:spcAft>
                <a:spcPts val="0"/>
              </a:spcAft>
              <a:buSzPts val="825"/>
              <a:buNone/>
              <a:defRPr sz="751"/>
            </a:lvl9pPr>
          </a:lstStyle>
          <a:p>
            <a:endParaRPr/>
          </a:p>
        </p:txBody>
      </p:sp>
      <p:sp>
        <p:nvSpPr>
          <p:cNvPr id="167" name="Google Shape;167;p17"/>
          <p:cNvSpPr txBox="1">
            <a:spLocks noGrp="1"/>
          </p:cNvSpPr>
          <p:nvPr>
            <p:ph type="dt" idx="10"/>
          </p:nvPr>
        </p:nvSpPr>
        <p:spPr>
          <a:xfrm>
            <a:off x="640080" y="320040"/>
            <a:ext cx="2743200" cy="320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8" name="Google Shape;168;p17"/>
          <p:cNvSpPr txBox="1">
            <a:spLocks noGrp="1"/>
          </p:cNvSpPr>
          <p:nvPr>
            <p:ph type="ftr" idx="11"/>
          </p:nvPr>
        </p:nvSpPr>
        <p:spPr>
          <a:xfrm>
            <a:off x="640080" y="6227064"/>
            <a:ext cx="7854600" cy="320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17"/>
          <p:cNvSpPr txBox="1">
            <a:spLocks noGrp="1"/>
          </p:cNvSpPr>
          <p:nvPr>
            <p:ph type="sldNum" idx="12"/>
          </p:nvPr>
        </p:nvSpPr>
        <p:spPr>
          <a:xfrm>
            <a:off x="7808976" y="320040"/>
            <a:ext cx="685800" cy="320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Rockwell"/>
                <a:ea typeface="Rockwell"/>
                <a:cs typeface="Rockwell"/>
                <a:sym typeface="Rockwell"/>
              </a:defRPr>
            </a:lvl9pPr>
          </a:lstStyle>
          <a:p>
            <a:fld id="{00000000-1234-1234-1234-123412341234}" type="slidenum">
              <a:rPr lang="en-CA" smtClean="0"/>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5"/>
        <p:cNvGrpSpPr/>
        <p:nvPr/>
      </p:nvGrpSpPr>
      <p:grpSpPr>
        <a:xfrm>
          <a:off x="0" y="0"/>
          <a:ext cx="0" cy="0"/>
          <a:chOff x="0" y="0"/>
          <a:chExt cx="0" cy="0"/>
        </a:xfrm>
      </p:grpSpPr>
      <p:sp>
        <p:nvSpPr>
          <p:cNvPr id="196" name="Google Shape;196;p2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7" name="Google Shape;197;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29324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995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flipH="1">
            <a:off x="7595940" y="613634"/>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1" name="Google Shape;21;p3"/>
          <p:cNvSpPr/>
          <p:nvPr/>
        </p:nvSpPr>
        <p:spPr>
          <a:xfrm rot="10800000" flipH="1">
            <a:off x="466426" y="4744472"/>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2" name="Google Shape;22;p3"/>
          <p:cNvSpPr txBox="1">
            <a:spLocks noGrp="1"/>
          </p:cNvSpPr>
          <p:nvPr>
            <p:ph type="title"/>
          </p:nvPr>
        </p:nvSpPr>
        <p:spPr>
          <a:xfrm>
            <a:off x="773700" y="2408600"/>
            <a:ext cx="7596600" cy="204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23" name="Google Shape;23;p3"/>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4"/>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7" name="Google Shape;27;p4"/>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lvl1pPr marL="457189" lvl="0" indent="-342891" rtl="0">
              <a:spcBef>
                <a:spcPts val="0"/>
              </a:spcBef>
              <a:spcAft>
                <a:spcPts val="0"/>
              </a:spcAft>
              <a:buSzPts val="1800"/>
              <a:buChar char="●"/>
              <a:defRPr/>
            </a:lvl1pPr>
            <a:lvl2pPr marL="914377"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1"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28" name="Google Shape;28;p4"/>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31" name="Google Shape;31;p5"/>
          <p:cNvSpPr txBox="1">
            <a:spLocks noGrp="1"/>
          </p:cNvSpPr>
          <p:nvPr>
            <p:ph type="body" idx="1"/>
          </p:nvPr>
        </p:nvSpPr>
        <p:spPr>
          <a:xfrm>
            <a:off x="311701" y="1633633"/>
            <a:ext cx="3999900" cy="44721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7" lvl="1" indent="-304792" rtl="0">
              <a:spcBef>
                <a:spcPts val="1600"/>
              </a:spcBef>
              <a:spcAft>
                <a:spcPts val="0"/>
              </a:spcAft>
              <a:buSzPts val="1200"/>
              <a:buChar char="○"/>
              <a:defRPr sz="1200"/>
            </a:lvl2pPr>
            <a:lvl3pPr marL="1371566" lvl="2" indent="-304792" rtl="0">
              <a:spcBef>
                <a:spcPts val="1600"/>
              </a:spcBef>
              <a:spcAft>
                <a:spcPts val="0"/>
              </a:spcAft>
              <a:buSzPts val="1200"/>
              <a:buChar char="■"/>
              <a:defRPr sz="1200"/>
            </a:lvl3pPr>
            <a:lvl4pPr marL="1828754" lvl="3" indent="-304792" rtl="0">
              <a:spcBef>
                <a:spcPts val="1600"/>
              </a:spcBef>
              <a:spcAft>
                <a:spcPts val="0"/>
              </a:spcAft>
              <a:buSzPts val="1200"/>
              <a:buChar char="●"/>
              <a:defRPr sz="1200"/>
            </a:lvl4pPr>
            <a:lvl5pPr marL="2285943" lvl="4" indent="-304792" rtl="0">
              <a:spcBef>
                <a:spcPts val="1600"/>
              </a:spcBef>
              <a:spcAft>
                <a:spcPts val="0"/>
              </a:spcAft>
              <a:buSzPts val="1200"/>
              <a:buChar char="○"/>
              <a:defRPr sz="1200"/>
            </a:lvl5pPr>
            <a:lvl6pPr marL="2743131" lvl="5" indent="-304792" rtl="0">
              <a:spcBef>
                <a:spcPts val="1600"/>
              </a:spcBef>
              <a:spcAft>
                <a:spcPts val="0"/>
              </a:spcAft>
              <a:buSzPts val="1200"/>
              <a:buChar char="■"/>
              <a:defRPr sz="1200"/>
            </a:lvl6pPr>
            <a:lvl7pPr marL="3200320" lvl="6" indent="-304792" rtl="0">
              <a:spcBef>
                <a:spcPts val="1600"/>
              </a:spcBef>
              <a:spcAft>
                <a:spcPts val="0"/>
              </a:spcAft>
              <a:buSzPts val="1200"/>
              <a:buChar char="●"/>
              <a:defRPr sz="1200"/>
            </a:lvl7pPr>
            <a:lvl8pPr marL="3657509" lvl="7" indent="-304792" rtl="0">
              <a:spcBef>
                <a:spcPts val="1600"/>
              </a:spcBef>
              <a:spcAft>
                <a:spcPts val="0"/>
              </a:spcAft>
              <a:buSzPts val="1200"/>
              <a:buChar char="○"/>
              <a:defRPr sz="1200"/>
            </a:lvl8pPr>
            <a:lvl9pPr marL="4114697" lvl="8" indent="-304792" rtl="0">
              <a:spcBef>
                <a:spcPts val="1600"/>
              </a:spcBef>
              <a:spcAft>
                <a:spcPts val="1600"/>
              </a:spcAft>
              <a:buSzPts val="1200"/>
              <a:buChar char="■"/>
              <a:defRPr sz="1200"/>
            </a:lvl9pPr>
          </a:lstStyle>
          <a:p>
            <a:endParaRPr/>
          </a:p>
        </p:txBody>
      </p:sp>
      <p:sp>
        <p:nvSpPr>
          <p:cNvPr id="32" name="Google Shape;32;p5"/>
          <p:cNvSpPr txBox="1">
            <a:spLocks noGrp="1"/>
          </p:cNvSpPr>
          <p:nvPr>
            <p:ph type="body" idx="2"/>
          </p:nvPr>
        </p:nvSpPr>
        <p:spPr>
          <a:xfrm>
            <a:off x="4832401" y="1633633"/>
            <a:ext cx="3999900" cy="44721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7" lvl="1" indent="-304792" rtl="0">
              <a:spcBef>
                <a:spcPts val="1600"/>
              </a:spcBef>
              <a:spcAft>
                <a:spcPts val="0"/>
              </a:spcAft>
              <a:buSzPts val="1200"/>
              <a:buChar char="○"/>
              <a:defRPr sz="1200"/>
            </a:lvl2pPr>
            <a:lvl3pPr marL="1371566" lvl="2" indent="-304792" rtl="0">
              <a:spcBef>
                <a:spcPts val="1600"/>
              </a:spcBef>
              <a:spcAft>
                <a:spcPts val="0"/>
              </a:spcAft>
              <a:buSzPts val="1200"/>
              <a:buChar char="■"/>
              <a:defRPr sz="1200"/>
            </a:lvl3pPr>
            <a:lvl4pPr marL="1828754" lvl="3" indent="-304792" rtl="0">
              <a:spcBef>
                <a:spcPts val="1600"/>
              </a:spcBef>
              <a:spcAft>
                <a:spcPts val="0"/>
              </a:spcAft>
              <a:buSzPts val="1200"/>
              <a:buChar char="●"/>
              <a:defRPr sz="1200"/>
            </a:lvl4pPr>
            <a:lvl5pPr marL="2285943" lvl="4" indent="-304792" rtl="0">
              <a:spcBef>
                <a:spcPts val="1600"/>
              </a:spcBef>
              <a:spcAft>
                <a:spcPts val="0"/>
              </a:spcAft>
              <a:buSzPts val="1200"/>
              <a:buChar char="○"/>
              <a:defRPr sz="1200"/>
            </a:lvl5pPr>
            <a:lvl6pPr marL="2743131" lvl="5" indent="-304792" rtl="0">
              <a:spcBef>
                <a:spcPts val="1600"/>
              </a:spcBef>
              <a:spcAft>
                <a:spcPts val="0"/>
              </a:spcAft>
              <a:buSzPts val="1200"/>
              <a:buChar char="■"/>
              <a:defRPr sz="1200"/>
            </a:lvl6pPr>
            <a:lvl7pPr marL="3200320" lvl="6" indent="-304792" rtl="0">
              <a:spcBef>
                <a:spcPts val="1600"/>
              </a:spcBef>
              <a:spcAft>
                <a:spcPts val="0"/>
              </a:spcAft>
              <a:buSzPts val="1200"/>
              <a:buChar char="●"/>
              <a:defRPr sz="1200"/>
            </a:lvl7pPr>
            <a:lvl8pPr marL="3657509" lvl="7" indent="-304792" rtl="0">
              <a:spcBef>
                <a:spcPts val="1600"/>
              </a:spcBef>
              <a:spcAft>
                <a:spcPts val="0"/>
              </a:spcAft>
              <a:buSzPts val="1200"/>
              <a:buChar char="○"/>
              <a:defRPr sz="1200"/>
            </a:lvl8pPr>
            <a:lvl9pPr marL="4114697" lvl="8" indent="-304792" rtl="0">
              <a:spcBef>
                <a:spcPts val="1600"/>
              </a:spcBef>
              <a:spcAft>
                <a:spcPts val="1600"/>
              </a:spcAft>
              <a:buSzPts val="1200"/>
              <a:buChar char="■"/>
              <a:defRPr sz="1200"/>
            </a:lvl9pPr>
          </a:lstStyle>
          <a:p>
            <a:endParaRPr/>
          </a:p>
        </p:txBody>
      </p:sp>
      <p:sp>
        <p:nvSpPr>
          <p:cNvPr id="33" name="Google Shape;33;p5"/>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7"/>
          <p:cNvSpPr txBox="1">
            <a:spLocks noGrp="1"/>
          </p:cNvSpPr>
          <p:nvPr>
            <p:ph type="body" idx="1"/>
          </p:nvPr>
        </p:nvSpPr>
        <p:spPr>
          <a:xfrm>
            <a:off x="311700" y="1865867"/>
            <a:ext cx="2808000" cy="3713100"/>
          </a:xfrm>
          <a:prstGeom prst="rect">
            <a:avLst/>
          </a:prstGeom>
        </p:spPr>
        <p:txBody>
          <a:bodyPr spcFirstLastPara="1" wrap="square" lIns="91425" tIns="91425" rIns="91425" bIns="91425" anchor="t" anchorCtr="0">
            <a:noAutofit/>
          </a:bodyPr>
          <a:lstStyle>
            <a:lvl1pPr marL="457189" lvl="0" indent="-304792" rtl="0">
              <a:spcBef>
                <a:spcPts val="0"/>
              </a:spcBef>
              <a:spcAft>
                <a:spcPts val="0"/>
              </a:spcAft>
              <a:buSzPts val="1200"/>
              <a:buChar char="●"/>
              <a:defRPr sz="1200"/>
            </a:lvl1pPr>
            <a:lvl2pPr marL="914377" lvl="1" indent="-304792" rtl="0">
              <a:spcBef>
                <a:spcPts val="1600"/>
              </a:spcBef>
              <a:spcAft>
                <a:spcPts val="0"/>
              </a:spcAft>
              <a:buSzPts val="1200"/>
              <a:buChar char="○"/>
              <a:defRPr sz="1200"/>
            </a:lvl2pPr>
            <a:lvl3pPr marL="1371566" lvl="2" indent="-304792" rtl="0">
              <a:spcBef>
                <a:spcPts val="1600"/>
              </a:spcBef>
              <a:spcAft>
                <a:spcPts val="0"/>
              </a:spcAft>
              <a:buSzPts val="1200"/>
              <a:buChar char="■"/>
              <a:defRPr sz="1200"/>
            </a:lvl3pPr>
            <a:lvl4pPr marL="1828754" lvl="3" indent="-304792" rtl="0">
              <a:spcBef>
                <a:spcPts val="1600"/>
              </a:spcBef>
              <a:spcAft>
                <a:spcPts val="0"/>
              </a:spcAft>
              <a:buSzPts val="1200"/>
              <a:buChar char="●"/>
              <a:defRPr sz="1200"/>
            </a:lvl4pPr>
            <a:lvl5pPr marL="2285943" lvl="4" indent="-304792" rtl="0">
              <a:spcBef>
                <a:spcPts val="1600"/>
              </a:spcBef>
              <a:spcAft>
                <a:spcPts val="0"/>
              </a:spcAft>
              <a:buSzPts val="1200"/>
              <a:buChar char="○"/>
              <a:defRPr sz="1200"/>
            </a:lvl5pPr>
            <a:lvl6pPr marL="2743131" lvl="5" indent="-304792" rtl="0">
              <a:spcBef>
                <a:spcPts val="1600"/>
              </a:spcBef>
              <a:spcAft>
                <a:spcPts val="0"/>
              </a:spcAft>
              <a:buSzPts val="1200"/>
              <a:buChar char="■"/>
              <a:defRPr sz="1200"/>
            </a:lvl6pPr>
            <a:lvl7pPr marL="3200320" lvl="6" indent="-304792" rtl="0">
              <a:spcBef>
                <a:spcPts val="1600"/>
              </a:spcBef>
              <a:spcAft>
                <a:spcPts val="0"/>
              </a:spcAft>
              <a:buSzPts val="1200"/>
              <a:buChar char="●"/>
              <a:defRPr sz="1200"/>
            </a:lvl7pPr>
            <a:lvl8pPr marL="3657509" lvl="7" indent="-304792" rtl="0">
              <a:spcBef>
                <a:spcPts val="1600"/>
              </a:spcBef>
              <a:spcAft>
                <a:spcPts val="0"/>
              </a:spcAft>
              <a:buSzPts val="1200"/>
              <a:buChar char="○"/>
              <a:defRPr sz="1200"/>
            </a:lvl8pPr>
            <a:lvl9pPr marL="4114697" lvl="8" indent="-304792" rtl="0">
              <a:spcBef>
                <a:spcPts val="1600"/>
              </a:spcBef>
              <a:spcAft>
                <a:spcPts val="1600"/>
              </a:spcAft>
              <a:buSzPts val="1200"/>
              <a:buChar char="■"/>
              <a:defRPr sz="1200"/>
            </a:lvl9pPr>
          </a:lstStyle>
          <a:p>
            <a:endParaRPr/>
          </a:p>
        </p:txBody>
      </p:sp>
      <p:sp>
        <p:nvSpPr>
          <p:cNvPr id="40" name="Google Shape;40;p7"/>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 name="Google Shape;43;p8"/>
          <p:cNvSpPr txBox="1">
            <a:spLocks noGrp="1"/>
          </p:cNvSpPr>
          <p:nvPr>
            <p:ph type="title"/>
          </p:nvPr>
        </p:nvSpPr>
        <p:spPr>
          <a:xfrm>
            <a:off x="490251" y="600200"/>
            <a:ext cx="5878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4" name="Google Shape;44;p8"/>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33"/>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47" name="Google Shape;47;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239033"/>
            <a:ext cx="4045200" cy="2381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49" name="Google Shape;49;p9"/>
          <p:cNvSpPr txBox="1">
            <a:spLocks noGrp="1"/>
          </p:cNvSpPr>
          <p:nvPr>
            <p:ph type="subTitle" idx="1"/>
          </p:nvPr>
        </p:nvSpPr>
        <p:spPr>
          <a:xfrm>
            <a:off x="265500" y="3692001"/>
            <a:ext cx="4045200" cy="20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50" name="Google Shape;50;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189" lvl="0" indent="-342891" rtl="0">
              <a:spcBef>
                <a:spcPts val="0"/>
              </a:spcBef>
              <a:spcAft>
                <a:spcPts val="0"/>
              </a:spcAft>
              <a:buClr>
                <a:schemeClr val="lt1"/>
              </a:buClr>
              <a:buSzPts val="1800"/>
              <a:buChar char="●"/>
              <a:defRPr>
                <a:solidFill>
                  <a:schemeClr val="lt1"/>
                </a:solidFill>
              </a:defRPr>
            </a:lvl1pPr>
            <a:lvl2pPr marL="914377" lvl="1" indent="-317492" rtl="0">
              <a:spcBef>
                <a:spcPts val="1600"/>
              </a:spcBef>
              <a:spcAft>
                <a:spcPts val="0"/>
              </a:spcAft>
              <a:buClr>
                <a:schemeClr val="lt1"/>
              </a:buClr>
              <a:buSzPts val="1400"/>
              <a:buChar char="○"/>
              <a:defRPr>
                <a:solidFill>
                  <a:schemeClr val="lt1"/>
                </a:solidFill>
              </a:defRPr>
            </a:lvl2pPr>
            <a:lvl3pPr marL="1371566" lvl="2" indent="-317492" rtl="0">
              <a:spcBef>
                <a:spcPts val="1600"/>
              </a:spcBef>
              <a:spcAft>
                <a:spcPts val="0"/>
              </a:spcAft>
              <a:buClr>
                <a:schemeClr val="lt1"/>
              </a:buClr>
              <a:buSzPts val="1400"/>
              <a:buChar char="■"/>
              <a:defRPr>
                <a:solidFill>
                  <a:schemeClr val="lt1"/>
                </a:solidFill>
              </a:defRPr>
            </a:lvl3pPr>
            <a:lvl4pPr marL="1828754" lvl="3" indent="-317492" rtl="0">
              <a:spcBef>
                <a:spcPts val="1600"/>
              </a:spcBef>
              <a:spcAft>
                <a:spcPts val="0"/>
              </a:spcAft>
              <a:buClr>
                <a:schemeClr val="lt1"/>
              </a:buClr>
              <a:buSzPts val="1400"/>
              <a:buChar char="●"/>
              <a:defRPr>
                <a:solidFill>
                  <a:schemeClr val="lt1"/>
                </a:solidFill>
              </a:defRPr>
            </a:lvl4pPr>
            <a:lvl5pPr marL="2285943" lvl="4" indent="-317492" rtl="0">
              <a:spcBef>
                <a:spcPts val="1600"/>
              </a:spcBef>
              <a:spcAft>
                <a:spcPts val="0"/>
              </a:spcAft>
              <a:buClr>
                <a:schemeClr val="lt1"/>
              </a:buClr>
              <a:buSzPts val="1400"/>
              <a:buChar char="○"/>
              <a:defRPr>
                <a:solidFill>
                  <a:schemeClr val="lt1"/>
                </a:solidFill>
              </a:defRPr>
            </a:lvl5pPr>
            <a:lvl6pPr marL="2743131" lvl="5" indent="-317492" rtl="0">
              <a:spcBef>
                <a:spcPts val="1600"/>
              </a:spcBef>
              <a:spcAft>
                <a:spcPts val="0"/>
              </a:spcAft>
              <a:buClr>
                <a:schemeClr val="lt1"/>
              </a:buClr>
              <a:buSzPts val="1400"/>
              <a:buChar char="■"/>
              <a:defRPr>
                <a:solidFill>
                  <a:schemeClr val="lt1"/>
                </a:solidFill>
              </a:defRPr>
            </a:lvl6pPr>
            <a:lvl7pPr marL="3200320" lvl="6" indent="-317492" rtl="0">
              <a:spcBef>
                <a:spcPts val="1600"/>
              </a:spcBef>
              <a:spcAft>
                <a:spcPts val="0"/>
              </a:spcAft>
              <a:buClr>
                <a:schemeClr val="lt1"/>
              </a:buClr>
              <a:buSzPts val="1400"/>
              <a:buChar char="●"/>
              <a:defRPr>
                <a:solidFill>
                  <a:schemeClr val="lt1"/>
                </a:solidFill>
              </a:defRPr>
            </a:lvl7pPr>
            <a:lvl8pPr marL="3657509" lvl="7" indent="-317492" rtl="0">
              <a:spcBef>
                <a:spcPts val="1600"/>
              </a:spcBef>
              <a:spcAft>
                <a:spcPts val="0"/>
              </a:spcAft>
              <a:buClr>
                <a:schemeClr val="lt1"/>
              </a:buClr>
              <a:buSzPts val="1400"/>
              <a:buChar char="○"/>
              <a:defRPr>
                <a:solidFill>
                  <a:schemeClr val="lt1"/>
                </a:solidFill>
              </a:defRPr>
            </a:lvl8pPr>
            <a:lvl9pPr marL="4114697" lvl="8" indent="-317492"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9500" y="5625233"/>
            <a:ext cx="5998800" cy="798300"/>
          </a:xfrm>
          <a:prstGeom prst="rect">
            <a:avLst/>
          </a:prstGeom>
        </p:spPr>
        <p:txBody>
          <a:bodyPr spcFirstLastPara="1" wrap="square" lIns="91425" tIns="91425" rIns="91425" bIns="91425" anchor="ctr" anchorCtr="0">
            <a:noAutofit/>
          </a:bodyPr>
          <a:lstStyle>
            <a:lvl1pPr marL="457189" lvl="0" indent="-228594"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4" name="Google Shape;54;p10"/>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1"/>
          <p:cNvSpPr txBox="1">
            <a:spLocks noGrp="1"/>
          </p:cNvSpPr>
          <p:nvPr>
            <p:ph type="title" hasCustomPrompt="1"/>
          </p:nvPr>
        </p:nvSpPr>
        <p:spPr>
          <a:xfrm>
            <a:off x="311700" y="1276167"/>
            <a:ext cx="8520600" cy="283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58" name="Google Shape;58;p11"/>
          <p:cNvSpPr txBox="1">
            <a:spLocks noGrp="1"/>
          </p:cNvSpPr>
          <p:nvPr>
            <p:ph type="body" idx="1"/>
          </p:nvPr>
        </p:nvSpPr>
        <p:spPr>
          <a:xfrm>
            <a:off x="311700" y="4216000"/>
            <a:ext cx="8520600" cy="1428900"/>
          </a:xfrm>
          <a:prstGeom prst="rect">
            <a:avLst/>
          </a:prstGeom>
        </p:spPr>
        <p:txBody>
          <a:bodyPr spcFirstLastPara="1" wrap="square" lIns="91425" tIns="91425" rIns="91425" bIns="91425" anchor="t" anchorCtr="0">
            <a:noAutofit/>
          </a:bodyPr>
          <a:lstStyle>
            <a:lvl1pPr marL="457189" lvl="0" indent="-342891" algn="ctr" rtl="0">
              <a:spcBef>
                <a:spcPts val="0"/>
              </a:spcBef>
              <a:spcAft>
                <a:spcPts val="0"/>
              </a:spcAft>
              <a:buSzPts val="1800"/>
              <a:buChar char="●"/>
              <a:defRPr/>
            </a:lvl1pPr>
            <a:lvl2pPr marL="914377" lvl="1" indent="-317492" algn="ctr" rtl="0">
              <a:spcBef>
                <a:spcPts val="1600"/>
              </a:spcBef>
              <a:spcAft>
                <a:spcPts val="0"/>
              </a:spcAft>
              <a:buSzPts val="1400"/>
              <a:buChar char="○"/>
              <a:defRPr/>
            </a:lvl2pPr>
            <a:lvl3pPr marL="1371566" lvl="2" indent="-317492" algn="ctr" rtl="0">
              <a:spcBef>
                <a:spcPts val="1600"/>
              </a:spcBef>
              <a:spcAft>
                <a:spcPts val="0"/>
              </a:spcAft>
              <a:buSzPts val="1400"/>
              <a:buChar char="■"/>
              <a:defRPr/>
            </a:lvl3pPr>
            <a:lvl4pPr marL="1828754" lvl="3" indent="-317492" algn="ctr" rtl="0">
              <a:spcBef>
                <a:spcPts val="1600"/>
              </a:spcBef>
              <a:spcAft>
                <a:spcPts val="0"/>
              </a:spcAft>
              <a:buSzPts val="1400"/>
              <a:buChar char="●"/>
              <a:defRPr/>
            </a:lvl4pPr>
            <a:lvl5pPr marL="2285943" lvl="4" indent="-317492" algn="ctr" rtl="0">
              <a:spcBef>
                <a:spcPts val="1600"/>
              </a:spcBef>
              <a:spcAft>
                <a:spcPts val="0"/>
              </a:spcAft>
              <a:buSzPts val="1400"/>
              <a:buChar char="○"/>
              <a:defRPr/>
            </a:lvl5pPr>
            <a:lvl6pPr marL="2743131" lvl="5" indent="-317492" algn="ctr" rtl="0">
              <a:spcBef>
                <a:spcPts val="1600"/>
              </a:spcBef>
              <a:spcAft>
                <a:spcPts val="0"/>
              </a:spcAft>
              <a:buSzPts val="1400"/>
              <a:buChar char="■"/>
              <a:defRPr/>
            </a:lvl6pPr>
            <a:lvl7pPr marL="3200320" lvl="6" indent="-317492" algn="ctr" rtl="0">
              <a:spcBef>
                <a:spcPts val="1600"/>
              </a:spcBef>
              <a:spcAft>
                <a:spcPts val="0"/>
              </a:spcAft>
              <a:buSzPts val="1400"/>
              <a:buChar char="●"/>
              <a:defRPr/>
            </a:lvl7pPr>
            <a:lvl8pPr marL="3657509" lvl="7" indent="-317492" algn="ctr" rtl="0">
              <a:spcBef>
                <a:spcPts val="1600"/>
              </a:spcBef>
              <a:spcAft>
                <a:spcPts val="0"/>
              </a:spcAft>
              <a:buSzPts val="1400"/>
              <a:buChar char="○"/>
              <a:defRPr/>
            </a:lvl8pPr>
            <a:lvl9pPr marL="4114697" lvl="8" indent="-317492" algn="ctr" rtl="0">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9"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11" name="Google Shape;11;p1"/>
          <p:cNvSpPr txBox="1">
            <a:spLocks noGrp="1"/>
          </p:cNvSpPr>
          <p:nvPr>
            <p:ph type="body" idx="1"/>
          </p:nvPr>
        </p:nvSpPr>
        <p:spPr>
          <a:xfrm>
            <a:off x="311700" y="1633633"/>
            <a:ext cx="8520600" cy="4472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12" name="Google Shape;12;p1"/>
          <p:cNvSpPr txBox="1">
            <a:spLocks noGrp="1"/>
          </p:cNvSpPr>
          <p:nvPr>
            <p:ph type="sldNum" idx="12"/>
          </p:nvPr>
        </p:nvSpPr>
        <p:spPr>
          <a:xfrm>
            <a:off x="8472459"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fld id="{00000000-1234-1234-1234-123412341234}" type="slidenum">
              <a:rPr lang="en-CA" smtClean="0"/>
              <a:pPr/>
              <a:t>‹#›</a:t>
            </a:fld>
            <a:endParaRPr lang="en-CA"/>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0hQ_hrs2q_k"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file:///C:\Users\taylor.teal\Desktop\Videos\Dr.%20Carl%20Hart%20on%20Drugs.mp4"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_large"/><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8.heic"/><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bccsu.ca/" TargetMode="External"/><Relationship Id="rId7" Type="http://schemas.openxmlformats.org/officeDocument/2006/relationships/hyperlink" Target="http://www.canadianharmreduction.com/"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www.aidslaw.ca/" TargetMode="External"/><Relationship Id="rId5" Type="http://schemas.openxmlformats.org/officeDocument/2006/relationships/hyperlink" Target="http://www.aawear.org/" TargetMode="External"/><Relationship Id="rId4" Type="http://schemas.openxmlformats.org/officeDocument/2006/relationships/hyperlink" Target="http://www.catie.ca/"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albertahealthservices.ca/info/Page15432.aspx" TargetMode="External"/><Relationship Id="rId3" Type="http://schemas.openxmlformats.org/officeDocument/2006/relationships/hyperlink" Target="https://harmreductionjournal.biomedcentral.com/articles/10.1186/1477-7517-5-37" TargetMode="External"/><Relationship Id="rId7" Type="http://schemas.openxmlformats.org/officeDocument/2006/relationships/hyperlink" Target="http://www.health.gov.bc.ca/library/publications/year/2005/hrcommunityguide.pdf"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hyperlink" Target="http://www.ccsa.ca/Resource%20Library/ccsa0115302008e.pdf" TargetMode="External"/><Relationship Id="rId11" Type="http://schemas.openxmlformats.org/officeDocument/2006/relationships/hyperlink" Target="https://www.cna-aiic.ca/~/media/cna/page-content/pdf-en/harm-reduction-and-illicit-substance-use-implications-for-nursing.pdf?la=en" TargetMode="External"/><Relationship Id="rId5" Type="http://schemas.openxmlformats.org/officeDocument/2006/relationships/hyperlink" Target="http://www.jstor.org/stable/41993976?seq=1#page_scan_tab_contents" TargetMode="External"/><Relationship Id="rId10" Type="http://schemas.openxmlformats.org/officeDocument/2006/relationships/hyperlink" Target="http://jmhan.org/index.php/JMHAN/article/view/35" TargetMode="External"/><Relationship Id="rId4" Type="http://schemas.openxmlformats.org/officeDocument/2006/relationships/hyperlink" Target="http://www.ijdp.org/article/S0955-3959(03)00078-1/fulltext" TargetMode="External"/><Relationship Id="rId9" Type="http://schemas.openxmlformats.org/officeDocument/2006/relationships/hyperlink" Target="https://open.alberta.ca/dataset/f4b74c38-88cb-41ed-aa6f-32db93c7c391/resource/c23b895d-1922-4d73-86dc-ce170d0a07b3/download/health-alberta-opioid-response-surveillance-report-2019-q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28.jp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175" y="1977037"/>
            <a:ext cx="3311912" cy="3311912"/>
          </a:xfrm>
          <a:prstGeom prst="rect">
            <a:avLst/>
          </a:prstGeom>
        </p:spPr>
      </p:pic>
      <p:sp>
        <p:nvSpPr>
          <p:cNvPr id="251" name="Google Shape;251;p30"/>
          <p:cNvSpPr txBox="1"/>
          <p:nvPr/>
        </p:nvSpPr>
        <p:spPr>
          <a:xfrm>
            <a:off x="374931" y="332363"/>
            <a:ext cx="7922400" cy="857400"/>
          </a:xfrm>
          <a:prstGeom prst="rect">
            <a:avLst/>
          </a:prstGeom>
          <a:noFill/>
          <a:ln>
            <a:noFill/>
          </a:ln>
        </p:spPr>
        <p:txBody>
          <a:bodyPr spcFirstLastPara="1" wrap="square" lIns="91425" tIns="91425" rIns="91425" bIns="91425" anchor="t" anchorCtr="0">
            <a:noAutofit/>
          </a:bodyPr>
          <a:lstStyle/>
          <a:p>
            <a:pPr algn="ctr">
              <a:lnSpc>
                <a:spcPct val="85000"/>
              </a:lnSpc>
              <a:buClr>
                <a:schemeClr val="lt1"/>
              </a:buClr>
              <a:buSzPts val="4000"/>
            </a:pPr>
            <a:r>
              <a:rPr lang="en-US" sz="5500" b="1" dirty="0">
                <a:latin typeface="Amatic SC"/>
                <a:ea typeface="Amatic SC"/>
                <a:cs typeface="Amatic SC"/>
                <a:sym typeface="Amatic SC"/>
              </a:rPr>
              <a:t>Safe Supply 101:</a:t>
            </a:r>
          </a:p>
          <a:p>
            <a:pPr algn="ctr">
              <a:lnSpc>
                <a:spcPct val="85000"/>
              </a:lnSpc>
              <a:buClr>
                <a:schemeClr val="lt1"/>
              </a:buClr>
              <a:buSzPts val="4000"/>
            </a:pPr>
            <a:r>
              <a:rPr lang="en-US" sz="5500" b="1" dirty="0">
                <a:latin typeface="Amatic SC"/>
                <a:ea typeface="Amatic SC"/>
                <a:cs typeface="Amatic SC"/>
                <a:sym typeface="Amatic SC"/>
              </a:rPr>
              <a:t>Making the leap from medicalization to drug user liberation</a:t>
            </a:r>
          </a:p>
        </p:txBody>
      </p:sp>
      <p:sp>
        <p:nvSpPr>
          <p:cNvPr id="252" name="Google Shape;252;p30"/>
          <p:cNvSpPr txBox="1">
            <a:spLocks noGrp="1"/>
          </p:cNvSpPr>
          <p:nvPr>
            <p:ph type="body" idx="4294967295"/>
          </p:nvPr>
        </p:nvSpPr>
        <p:spPr>
          <a:xfrm>
            <a:off x="1922909" y="5292220"/>
            <a:ext cx="4826444" cy="1426200"/>
          </a:xfrm>
          <a:prstGeom prst="rect">
            <a:avLst/>
          </a:prstGeom>
          <a:noFill/>
          <a:ln>
            <a:noFill/>
          </a:ln>
        </p:spPr>
        <p:txBody>
          <a:bodyPr spcFirstLastPara="1" wrap="square" lIns="91425" tIns="0" rIns="91425" bIns="45700" anchor="t" anchorCtr="0">
            <a:noAutofit/>
          </a:bodyPr>
          <a:lstStyle/>
          <a:p>
            <a:pPr marL="0" indent="0" algn="ctr">
              <a:lnSpc>
                <a:spcPct val="120000"/>
              </a:lnSpc>
              <a:buSzPts val="1760"/>
              <a:buNone/>
            </a:pPr>
            <a:r>
              <a:rPr lang="en-US" b="1" dirty="0">
                <a:solidFill>
                  <a:srgbClr val="000000"/>
                </a:solidFill>
                <a:latin typeface="Calibri"/>
                <a:ea typeface="Calibri"/>
                <a:cs typeface="Calibri"/>
                <a:sym typeface="Calibri"/>
              </a:rPr>
              <a:t>Corey Ranger</a:t>
            </a:r>
            <a:endParaRPr b="1" dirty="0">
              <a:solidFill>
                <a:srgbClr val="000000"/>
              </a:solidFill>
              <a:latin typeface="Calibri"/>
              <a:ea typeface="Calibri"/>
              <a:cs typeface="Calibri"/>
              <a:sym typeface="Calibri"/>
            </a:endParaRPr>
          </a:p>
          <a:p>
            <a:pPr marL="0" indent="0" algn="ctr">
              <a:lnSpc>
                <a:spcPct val="120000"/>
              </a:lnSpc>
              <a:buSzPts val="1760"/>
              <a:buNone/>
            </a:pPr>
            <a:r>
              <a:rPr lang="en-CA" b="1" dirty="0" smtClean="0">
                <a:solidFill>
                  <a:srgbClr val="000000"/>
                </a:solidFill>
                <a:latin typeface="Calibri"/>
                <a:ea typeface="Calibri"/>
                <a:cs typeface="Calibri"/>
                <a:sym typeface="Calibri"/>
              </a:rPr>
              <a:t>October 14, 2021</a:t>
            </a:r>
            <a:endParaRPr b="1" dirty="0">
              <a:solidFill>
                <a:srgbClr val="000000"/>
              </a:solidFill>
              <a:latin typeface="Calibri"/>
              <a:ea typeface="Calibri"/>
              <a:cs typeface="Calibri"/>
              <a:sym typeface="Calibri"/>
            </a:endParaRPr>
          </a:p>
          <a:p>
            <a:pPr marL="0" indent="0" algn="ctr">
              <a:lnSpc>
                <a:spcPct val="120000"/>
              </a:lnSpc>
              <a:buSzPts val="1760"/>
              <a:buNone/>
            </a:pPr>
            <a:r>
              <a:rPr lang="en-US" b="1" dirty="0" smtClean="0">
                <a:solidFill>
                  <a:srgbClr val="000000"/>
                </a:solidFill>
                <a:latin typeface="Calibri"/>
                <a:ea typeface="Calibri"/>
                <a:cs typeface="Calibri"/>
                <a:sym typeface="Calibri"/>
              </a:rPr>
              <a:t>National Safer Supply - Community of Practice</a:t>
            </a:r>
            <a:endParaRPr b="1"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95650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61"/>
        <p:cNvGrpSpPr/>
        <p:nvPr/>
      </p:nvGrpSpPr>
      <p:grpSpPr>
        <a:xfrm>
          <a:off x="0" y="0"/>
          <a:ext cx="0" cy="0"/>
          <a:chOff x="0" y="0"/>
          <a:chExt cx="0" cy="0"/>
        </a:xfrm>
      </p:grpSpPr>
      <p:pic>
        <p:nvPicPr>
          <p:cNvPr id="762" name="Google Shape;762;p8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63" name="Google Shape;763;p87"/>
          <p:cNvSpPr txBox="1"/>
          <p:nvPr/>
        </p:nvSpPr>
        <p:spPr>
          <a:xfrm>
            <a:off x="1629626" y="2472601"/>
            <a:ext cx="6257100" cy="1358700"/>
          </a:xfrm>
          <a:prstGeom prst="rect">
            <a:avLst/>
          </a:prstGeom>
          <a:noFill/>
          <a:ln>
            <a:noFill/>
          </a:ln>
        </p:spPr>
        <p:txBody>
          <a:bodyPr spcFirstLastPara="1" wrap="square" lIns="91425" tIns="91425" rIns="91425" bIns="91425" anchor="t" anchorCtr="0">
            <a:noAutofit/>
          </a:bodyPr>
          <a:lstStyle/>
          <a:p>
            <a:pPr marL="342891" indent="-342891" algn="ctr">
              <a:lnSpc>
                <a:spcPct val="150000"/>
              </a:lnSpc>
              <a:buClr>
                <a:schemeClr val="dk1"/>
              </a:buClr>
              <a:buSzPts val="2400"/>
            </a:pPr>
            <a:r>
              <a:rPr lang="en-CA" sz="3600" b="1">
                <a:solidFill>
                  <a:schemeClr val="dk1"/>
                </a:solidFill>
                <a:latin typeface="Amatic SC"/>
                <a:ea typeface="Amatic SC"/>
                <a:cs typeface="Amatic SC"/>
                <a:sym typeface="Amatic SC"/>
              </a:rPr>
              <a:t>What behaviours carry risk in our lives?</a:t>
            </a:r>
            <a:endParaRPr sz="3600" b="1">
              <a:latin typeface="Amatic SC"/>
              <a:ea typeface="Amatic SC"/>
              <a:cs typeface="Amatic SC"/>
              <a:sym typeface="Amatic SC"/>
            </a:endParaRPr>
          </a:p>
          <a:p>
            <a:pPr marL="342891" indent="-342891">
              <a:lnSpc>
                <a:spcPct val="150000"/>
              </a:lnSpc>
              <a:spcBef>
                <a:spcPts val="480"/>
              </a:spcBef>
              <a:buClr>
                <a:schemeClr val="dk1"/>
              </a:buClr>
              <a:buSzPts val="2400"/>
            </a:pPr>
            <a:endParaRPr sz="3600" b="1">
              <a:solidFill>
                <a:schemeClr val="dk1"/>
              </a:solidFill>
              <a:latin typeface="Amatic SC"/>
              <a:ea typeface="Amatic SC"/>
              <a:cs typeface="Amatic SC"/>
              <a:sym typeface="Amatic SC"/>
            </a:endParaRPr>
          </a:p>
        </p:txBody>
      </p:sp>
      <p:sp>
        <p:nvSpPr>
          <p:cNvPr id="764" name="Google Shape;764;p87"/>
          <p:cNvSpPr txBox="1"/>
          <p:nvPr/>
        </p:nvSpPr>
        <p:spPr>
          <a:xfrm>
            <a:off x="4154400" y="5018936"/>
            <a:ext cx="304800" cy="830997"/>
          </a:xfrm>
          <a:prstGeom prst="rect">
            <a:avLst/>
          </a:prstGeom>
          <a:noFill/>
          <a:ln>
            <a:noFill/>
          </a:ln>
        </p:spPr>
        <p:txBody>
          <a:bodyPr spcFirstLastPara="1" wrap="square" lIns="91425" tIns="45700" rIns="91425" bIns="45700" anchor="t" anchorCtr="0">
            <a:noAutofit/>
          </a:bodyPr>
          <a:lstStyle/>
          <a:p>
            <a:pPr>
              <a:buSzPts val="1400"/>
            </a:pPr>
            <a:endParaRPr/>
          </a:p>
        </p:txBody>
      </p:sp>
      <p:sp>
        <p:nvSpPr>
          <p:cNvPr id="765" name="Google Shape;765;p87"/>
          <p:cNvSpPr txBox="1"/>
          <p:nvPr/>
        </p:nvSpPr>
        <p:spPr>
          <a:xfrm>
            <a:off x="2465575" y="6505775"/>
            <a:ext cx="4585200" cy="248700"/>
          </a:xfrm>
          <a:prstGeom prst="rect">
            <a:avLst/>
          </a:prstGeom>
          <a:solidFill>
            <a:srgbClr val="FFFFFF"/>
          </a:solidFill>
          <a:ln>
            <a:noFill/>
          </a:ln>
        </p:spPr>
        <p:txBody>
          <a:bodyPr spcFirstLastPara="1" wrap="square" lIns="91425" tIns="91425" rIns="91425" bIns="91425" anchor="t" anchorCtr="0">
            <a:noAutofit/>
          </a:bodyPr>
          <a:lstStyle/>
          <a:p>
            <a:pPr>
              <a:buSzPts val="1400"/>
            </a:pPr>
            <a:endParaRPr>
              <a:latin typeface="Rockwell"/>
              <a:ea typeface="Rockwell"/>
              <a:cs typeface="Rockwell"/>
              <a:sym typeface="Rockwe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823" r="11010"/>
          <a:stretch/>
        </p:blipFill>
        <p:spPr>
          <a:xfrm>
            <a:off x="-33958" y="0"/>
            <a:ext cx="9144000" cy="7018849"/>
          </a:xfrm>
        </p:spPr>
      </p:pic>
      <p:sp>
        <p:nvSpPr>
          <p:cNvPr id="2" name="Title 1"/>
          <p:cNvSpPr>
            <a:spLocks noGrp="1"/>
          </p:cNvSpPr>
          <p:nvPr>
            <p:ph type="title"/>
          </p:nvPr>
        </p:nvSpPr>
        <p:spPr>
          <a:xfrm>
            <a:off x="3566589" y="87615"/>
            <a:ext cx="3111900" cy="2465100"/>
          </a:xfrm>
        </p:spPr>
        <p:txBody>
          <a:bodyPr/>
          <a:lstStyle/>
          <a:p>
            <a:r>
              <a:rPr lang="en-CA" dirty="0">
                <a:solidFill>
                  <a:schemeClr val="bg1"/>
                </a:solidFill>
              </a:rPr>
              <a:t>What is Harm Reduction?</a:t>
            </a:r>
          </a:p>
        </p:txBody>
      </p:sp>
      <p:sp>
        <p:nvSpPr>
          <p:cNvPr id="5" name="TextBox 4"/>
          <p:cNvSpPr txBox="1"/>
          <p:nvPr/>
        </p:nvSpPr>
        <p:spPr>
          <a:xfrm>
            <a:off x="395536" y="3212977"/>
            <a:ext cx="2592288" cy="1569660"/>
          </a:xfrm>
          <a:prstGeom prst="rect">
            <a:avLst/>
          </a:prstGeom>
          <a:noFill/>
        </p:spPr>
        <p:txBody>
          <a:bodyPr wrap="square" rtlCol="0">
            <a:spAutoFit/>
          </a:bodyPr>
          <a:lstStyle/>
          <a:p>
            <a:pPr algn="ctr"/>
            <a:r>
              <a:rPr lang="en-CA" sz="2400" dirty="0">
                <a:solidFill>
                  <a:schemeClr val="bg1"/>
                </a:solidFill>
              </a:rPr>
              <a:t>Indigenous Approaches </a:t>
            </a:r>
          </a:p>
          <a:p>
            <a:pPr algn="ctr"/>
            <a:r>
              <a:rPr lang="en-CA" sz="2400" dirty="0">
                <a:solidFill>
                  <a:schemeClr val="bg1"/>
                </a:solidFill>
              </a:rPr>
              <a:t>to Harm Reduction</a:t>
            </a:r>
          </a:p>
        </p:txBody>
      </p:sp>
      <p:sp>
        <p:nvSpPr>
          <p:cNvPr id="6" name="TextBox 5"/>
          <p:cNvSpPr txBox="1"/>
          <p:nvPr/>
        </p:nvSpPr>
        <p:spPr>
          <a:xfrm>
            <a:off x="3563888" y="2996952"/>
            <a:ext cx="2304256" cy="954107"/>
          </a:xfrm>
          <a:prstGeom prst="rect">
            <a:avLst/>
          </a:prstGeom>
          <a:noFill/>
        </p:spPr>
        <p:txBody>
          <a:bodyPr wrap="square" rtlCol="0">
            <a:spAutoFit/>
          </a:bodyPr>
          <a:lstStyle/>
          <a:p>
            <a:pPr algn="ctr"/>
            <a:r>
              <a:rPr lang="en-CA" sz="2800" dirty="0">
                <a:solidFill>
                  <a:schemeClr val="bg1"/>
                </a:solidFill>
              </a:rPr>
              <a:t>Public Health Approaches</a:t>
            </a:r>
          </a:p>
        </p:txBody>
      </p:sp>
      <p:sp>
        <p:nvSpPr>
          <p:cNvPr id="7" name="TextBox 6"/>
          <p:cNvSpPr txBox="1"/>
          <p:nvPr/>
        </p:nvSpPr>
        <p:spPr>
          <a:xfrm>
            <a:off x="5886400" y="4706839"/>
            <a:ext cx="1584176" cy="830997"/>
          </a:xfrm>
          <a:prstGeom prst="rect">
            <a:avLst/>
          </a:prstGeom>
          <a:noFill/>
        </p:spPr>
        <p:txBody>
          <a:bodyPr wrap="square" rtlCol="0">
            <a:spAutoFit/>
          </a:bodyPr>
          <a:lstStyle/>
          <a:p>
            <a:r>
              <a:rPr lang="en-CA" sz="2400" dirty="0">
                <a:solidFill>
                  <a:schemeClr val="bg1"/>
                </a:solidFill>
              </a:rPr>
              <a:t>Drug User Liberation</a:t>
            </a:r>
          </a:p>
        </p:txBody>
      </p:sp>
    </p:spTree>
    <p:extLst>
      <p:ext uri="{BB962C8B-B14F-4D97-AF65-F5344CB8AC3E}">
        <p14:creationId xmlns:p14="http://schemas.microsoft.com/office/powerpoint/2010/main" val="653455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1" y="4249739"/>
            <a:ext cx="6100763" cy="2465388"/>
          </a:xfrm>
        </p:spPr>
        <p:txBody>
          <a:bodyPr/>
          <a:lstStyle/>
          <a:p>
            <a:r>
              <a:rPr lang="en-CA" dirty="0">
                <a:solidFill>
                  <a:srgbClr val="00B050"/>
                </a:solidFill>
                <a:latin typeface="Aharoni" panose="02010803020104030203" pitchFamily="2" charset="-79"/>
                <a:cs typeface="Aharoni" panose="02010803020104030203" pitchFamily="2" charset="-79"/>
              </a:rPr>
              <a:t>The War on Drugs</a:t>
            </a:r>
          </a:p>
        </p:txBody>
      </p:sp>
      <p:pic>
        <p:nvPicPr>
          <p:cNvPr id="6" name="Picture 5" descr="A screenshot of a cell phone&#10;&#10;Description automatically generated">
            <a:extLst>
              <a:ext uri="{FF2B5EF4-FFF2-40B4-BE49-F238E27FC236}">
                <a16:creationId xmlns:a16="http://schemas.microsoft.com/office/drawing/2014/main" id="{21D2D868-535A-4EE4-877D-9AB82127F5BA}"/>
              </a:ext>
            </a:extLst>
          </p:cNvPr>
          <p:cNvPicPr>
            <a:picLocks noChangeAspect="1"/>
          </p:cNvPicPr>
          <p:nvPr/>
        </p:nvPicPr>
        <p:blipFill>
          <a:blip r:embed="rId3"/>
          <a:stretch>
            <a:fillRect/>
          </a:stretch>
        </p:blipFill>
        <p:spPr>
          <a:xfrm>
            <a:off x="545911" y="438011"/>
            <a:ext cx="8052179" cy="5195603"/>
          </a:xfrm>
          <a:prstGeom prst="rect">
            <a:avLst/>
          </a:prstGeom>
        </p:spPr>
      </p:pic>
    </p:spTree>
    <p:extLst>
      <p:ext uri="{BB962C8B-B14F-4D97-AF65-F5344CB8AC3E}">
        <p14:creationId xmlns:p14="http://schemas.microsoft.com/office/powerpoint/2010/main" val="1278872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C9528001-8F61-4548-BE48-E202C8638287}"/>
              </a:ext>
            </a:extLst>
          </p:cNvPr>
          <p:cNvPicPr>
            <a:picLocks noChangeAspect="1"/>
          </p:cNvPicPr>
          <p:nvPr/>
        </p:nvPicPr>
        <p:blipFill rotWithShape="1">
          <a:blip r:embed="rId3">
            <a:extLst>
              <a:ext uri="{28A0092B-C50C-407E-A947-70E740481C1C}">
                <a14:useLocalDpi xmlns:a14="http://schemas.microsoft.com/office/drawing/2010/main" val="0"/>
              </a:ext>
            </a:extLst>
          </a:blip>
          <a:srcRect l="49887"/>
          <a:stretch/>
        </p:blipFill>
        <p:spPr>
          <a:xfrm>
            <a:off x="2451373" y="1017741"/>
            <a:ext cx="4032448" cy="5337635"/>
          </a:xfrm>
          <a:prstGeom prst="rect">
            <a:avLst/>
          </a:prstGeom>
          <a:ln w="76200">
            <a:solidFill>
              <a:schemeClr val="tx1"/>
            </a:solidFill>
          </a:ln>
        </p:spPr>
      </p:pic>
      <p:sp>
        <p:nvSpPr>
          <p:cNvPr id="9" name="Title 1">
            <a:extLst>
              <a:ext uri="{FF2B5EF4-FFF2-40B4-BE49-F238E27FC236}">
                <a16:creationId xmlns:a16="http://schemas.microsoft.com/office/drawing/2014/main" id="{A0295DDF-36D4-42B4-979F-75566A47AF3C}"/>
              </a:ext>
            </a:extLst>
          </p:cNvPr>
          <p:cNvSpPr txBox="1">
            <a:spLocks/>
          </p:cNvSpPr>
          <p:nvPr/>
        </p:nvSpPr>
        <p:spPr>
          <a:xfrm>
            <a:off x="457200" y="-125257"/>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a:solidFill>
                  <a:srgbClr val="00B050"/>
                </a:solidFill>
                <a:latin typeface="Aharoni" panose="02010803020104030203" pitchFamily="2" charset="-79"/>
                <a:cs typeface="Aharoni" panose="02010803020104030203" pitchFamily="2" charset="-79"/>
              </a:rPr>
              <a:t>Colonization &amp; The War on Drugs</a:t>
            </a:r>
          </a:p>
        </p:txBody>
      </p:sp>
    </p:spTree>
    <p:extLst>
      <p:ext uri="{BB962C8B-B14F-4D97-AF65-F5344CB8AC3E}">
        <p14:creationId xmlns:p14="http://schemas.microsoft.com/office/powerpoint/2010/main" val="3937168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 name="Rectangle 2">
            <a:extLst>
              <a:ext uri="{FF2B5EF4-FFF2-40B4-BE49-F238E27FC236}">
                <a16:creationId xmlns:a16="http://schemas.microsoft.com/office/drawing/2014/main" id="{85BA6605-2078-47AD-9280-A46FAB413705}"/>
              </a:ext>
            </a:extLst>
          </p:cNvPr>
          <p:cNvSpPr/>
          <p:nvPr/>
        </p:nvSpPr>
        <p:spPr>
          <a:xfrm>
            <a:off x="4572000" y="2756764"/>
            <a:ext cx="4572000" cy="1446550"/>
          </a:xfrm>
          <a:prstGeom prst="rect">
            <a:avLst/>
          </a:prstGeom>
        </p:spPr>
        <p:txBody>
          <a:bodyPr>
            <a:spAutoFit/>
          </a:bodyPr>
          <a:lstStyle/>
          <a:p>
            <a:pPr algn="ctr" defTabSz="914377">
              <a:buClrTx/>
              <a:defRPr/>
            </a:pPr>
            <a:r>
              <a:rPr lang="en-CA" sz="4400" b="1" kern="1200" dirty="0">
                <a:solidFill>
                  <a:srgbClr val="00B050"/>
                </a:solidFill>
                <a:latin typeface="Amatic SC" panose="020B0604020202020204" charset="-79"/>
                <a:ea typeface="+mj-ea"/>
                <a:cs typeface="Amatic SC" panose="020B0604020202020204" charset="-79"/>
              </a:rPr>
              <a:t>History of the Harm Reduction Movement</a:t>
            </a:r>
            <a:endParaRPr lang="en-US" sz="1800" b="1" dirty="0">
              <a:solidFill>
                <a:srgbClr val="00B050"/>
              </a:solidFill>
              <a:latin typeface="Amatic SC" panose="020B0604020202020204" charset="-79"/>
              <a:cs typeface="Amatic SC" panose="020B0604020202020204" charset="-79"/>
            </a:endParaRPr>
          </a:p>
        </p:txBody>
      </p:sp>
      <p:pic>
        <p:nvPicPr>
          <p:cNvPr id="5" name="Picture 4" descr="A close up of text on a white background&#10;&#10;Description automatically generated">
            <a:extLst>
              <a:ext uri="{FF2B5EF4-FFF2-40B4-BE49-F238E27FC236}">
                <a16:creationId xmlns:a16="http://schemas.microsoft.com/office/drawing/2014/main" id="{8F662AFF-30FA-4F2D-A65B-4603D509C7FA}"/>
              </a:ext>
            </a:extLst>
          </p:cNvPr>
          <p:cNvPicPr>
            <a:picLocks noChangeAspect="1"/>
          </p:cNvPicPr>
          <p:nvPr/>
        </p:nvPicPr>
        <p:blipFill>
          <a:blip r:embed="rId3"/>
          <a:stretch>
            <a:fillRect/>
          </a:stretch>
        </p:blipFill>
        <p:spPr>
          <a:xfrm>
            <a:off x="568933" y="648838"/>
            <a:ext cx="4003068" cy="5662404"/>
          </a:xfrm>
          <a:prstGeom prst="rect">
            <a:avLst/>
          </a:prstGeom>
        </p:spPr>
      </p:pic>
    </p:spTree>
    <p:extLst>
      <p:ext uri="{BB962C8B-B14F-4D97-AF65-F5344CB8AC3E}">
        <p14:creationId xmlns:p14="http://schemas.microsoft.com/office/powerpoint/2010/main" val="477006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2" name="Rectangle 2">
            <a:extLst>
              <a:ext uri="{FF2B5EF4-FFF2-40B4-BE49-F238E27FC236}">
                <a16:creationId xmlns:a16="http://schemas.microsoft.com/office/drawing/2014/main" id="{D0663A2B-D8AF-4454-A13D-0B659B584BA0}"/>
              </a:ext>
            </a:extLst>
          </p:cNvPr>
          <p:cNvSpPr>
            <a:spLocks noChangeArrowheads="1"/>
          </p:cNvSpPr>
          <p:nvPr/>
        </p:nvSpPr>
        <p:spPr bwMode="auto">
          <a:xfrm>
            <a:off x="1" y="7471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 name="Rectangle 3">
            <a:extLst>
              <a:ext uri="{FF2B5EF4-FFF2-40B4-BE49-F238E27FC236}">
                <a16:creationId xmlns:a16="http://schemas.microsoft.com/office/drawing/2014/main" id="{D7603BFB-B3CF-48F5-9372-8C50B0A00290}"/>
              </a:ext>
            </a:extLst>
          </p:cNvPr>
          <p:cNvSpPr>
            <a:spLocks noChangeArrowheads="1"/>
          </p:cNvSpPr>
          <p:nvPr/>
        </p:nvSpPr>
        <p:spPr bwMode="auto">
          <a:xfrm>
            <a:off x="0" y="7330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fontAlgn="base">
              <a:spcBef>
                <a:spcPct val="0"/>
              </a:spcBef>
              <a:spcAft>
                <a:spcPct val="0"/>
              </a:spcAft>
              <a:buClrTx/>
            </a:pPr>
            <a:endParaRPr lang="en-US" altLang="en-US" sz="1800">
              <a:solidFill>
                <a:schemeClr val="tx1"/>
              </a:solidFill>
              <a:latin typeface="Arial" pitchFamily="34" charset="0"/>
              <a:cs typeface="Arial" pitchFamily="34" charset="0"/>
            </a:endParaRPr>
          </a:p>
        </p:txBody>
      </p:sp>
      <p:sp>
        <p:nvSpPr>
          <p:cNvPr id="4" name="Content Placeholder 1">
            <a:extLst>
              <a:ext uri="{FF2B5EF4-FFF2-40B4-BE49-F238E27FC236}">
                <a16:creationId xmlns:a16="http://schemas.microsoft.com/office/drawing/2014/main" id="{FF646E49-D91A-4D46-9C5C-3E37B4DC396D}"/>
              </a:ext>
            </a:extLst>
          </p:cNvPr>
          <p:cNvSpPr txBox="1">
            <a:spLocks/>
          </p:cNvSpPr>
          <p:nvPr/>
        </p:nvSpPr>
        <p:spPr>
          <a:xfrm>
            <a:off x="457200" y="457200"/>
            <a:ext cx="8229600" cy="6669360"/>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CA" sz="4400" b="1" dirty="0">
              <a:latin typeface="Aharoni" panose="02010803020104030203" pitchFamily="2" charset="-79"/>
              <a:cs typeface="Aharoni" panose="02010803020104030203" pitchFamily="2" charset="-79"/>
            </a:endParaRPr>
          </a:p>
          <a:p>
            <a:pPr algn="ctr"/>
            <a:r>
              <a:rPr lang="en-CA" sz="4400" b="1" dirty="0">
                <a:solidFill>
                  <a:srgbClr val="00B050"/>
                </a:solidFill>
                <a:latin typeface="Aharoni" panose="02010803020104030203" pitchFamily="2" charset="-79"/>
                <a:cs typeface="Aharoni" panose="02010803020104030203" pitchFamily="2" charset="-79"/>
              </a:rPr>
              <a:t>Activity</a:t>
            </a:r>
          </a:p>
          <a:p>
            <a:pPr algn="ctr"/>
            <a:endParaRPr lang="en-CA" sz="4400" b="1" dirty="0">
              <a:solidFill>
                <a:srgbClr val="00B050"/>
              </a:solidFill>
              <a:latin typeface="Aharoni" panose="02010803020104030203" pitchFamily="2" charset="-79"/>
              <a:cs typeface="Aharoni" panose="02010803020104030203" pitchFamily="2" charset="-79"/>
            </a:endParaRPr>
          </a:p>
          <a:p>
            <a:endParaRPr lang="en-CA" dirty="0"/>
          </a:p>
          <a:p>
            <a:pPr marL="228594" indent="-228594">
              <a:buFont typeface="Arial" panose="020B0604020202020204" pitchFamily="34" charset="0"/>
              <a:buAutoNum type="arabicParenR"/>
            </a:pPr>
            <a:r>
              <a:rPr lang="en-CA" sz="3600" dirty="0"/>
              <a:t> What are the obstacles to harm reduction practice in your work?</a:t>
            </a:r>
          </a:p>
          <a:p>
            <a:endParaRPr lang="en-CA" sz="3600" dirty="0"/>
          </a:p>
          <a:p>
            <a:r>
              <a:rPr lang="en-CA" sz="3600" dirty="0"/>
              <a:t>2) How might harm reduction be further incorporated into your work?</a:t>
            </a:r>
          </a:p>
          <a:p>
            <a:endParaRPr lang="en-CA" sz="3600" dirty="0"/>
          </a:p>
          <a:p>
            <a:r>
              <a:rPr lang="en-CA" sz="3600" dirty="0"/>
              <a:t>3) How do you practice harm reduction in your workplace?</a:t>
            </a:r>
          </a:p>
          <a:p>
            <a:pPr marL="228594" indent="-228594">
              <a:buFont typeface="Arial"/>
              <a:buAutoNum type="arabicParenR"/>
            </a:pPr>
            <a:endParaRPr lang="en-CA" sz="3600" dirty="0"/>
          </a:p>
          <a:p>
            <a:pPr marL="228594" indent="-228594">
              <a:buFont typeface="Arial"/>
              <a:buAutoNum type="arabicParenR"/>
            </a:pPr>
            <a:endParaRPr lang="en-CA" sz="3600" dirty="0"/>
          </a:p>
          <a:p>
            <a:r>
              <a:rPr lang="en-CA" sz="3600" dirty="0"/>
              <a:t> </a:t>
            </a:r>
          </a:p>
        </p:txBody>
      </p:sp>
    </p:spTree>
    <p:extLst>
      <p:ext uri="{BB962C8B-B14F-4D97-AF65-F5344CB8AC3E}">
        <p14:creationId xmlns:p14="http://schemas.microsoft.com/office/powerpoint/2010/main" val="2548545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4" name="Title 1">
            <a:extLst>
              <a:ext uri="{FF2B5EF4-FFF2-40B4-BE49-F238E27FC236}">
                <a16:creationId xmlns:a16="http://schemas.microsoft.com/office/drawing/2014/main" id="{8C69295D-CC24-462C-8732-936DFFB3CC24}"/>
              </a:ext>
            </a:extLst>
          </p:cNvPr>
          <p:cNvSpPr txBox="1">
            <a:spLocks/>
          </p:cNvSpPr>
          <p:nvPr/>
        </p:nvSpPr>
        <p:spPr>
          <a:xfrm>
            <a:off x="457200" y="274637"/>
            <a:ext cx="8229600" cy="1282155"/>
          </a:xfrm>
          <a:prstGeom prst="rect">
            <a:avLst/>
          </a:prstGeom>
          <a:ln w="76200">
            <a:solidFill>
              <a:sysClr val="windowText" lastClr="000000"/>
            </a:solidFill>
          </a:ln>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buClrTx/>
              <a:defRPr/>
            </a:pPr>
            <a:r>
              <a:rPr lang="en-CA" dirty="0">
                <a:solidFill>
                  <a:srgbClr val="00B050"/>
                </a:solidFill>
                <a:latin typeface="Aharoni" panose="02010803020104030203" pitchFamily="2" charset="-79"/>
                <a:cs typeface="Aharoni" panose="02010803020104030203" pitchFamily="2" charset="-79"/>
              </a:rPr>
              <a:t>Harm Reduction Principles and Values</a:t>
            </a:r>
          </a:p>
        </p:txBody>
      </p:sp>
      <p:sp>
        <p:nvSpPr>
          <p:cNvPr id="5" name="Content Placeholder 2">
            <a:extLst>
              <a:ext uri="{FF2B5EF4-FFF2-40B4-BE49-F238E27FC236}">
                <a16:creationId xmlns:a16="http://schemas.microsoft.com/office/drawing/2014/main" id="{C3E0B8F6-CA0E-4E3D-B1AE-961FE6483D56}"/>
              </a:ext>
            </a:extLst>
          </p:cNvPr>
          <p:cNvSpPr txBox="1">
            <a:spLocks/>
          </p:cNvSpPr>
          <p:nvPr/>
        </p:nvSpPr>
        <p:spPr>
          <a:xfrm>
            <a:off x="395536" y="184482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7">
              <a:buClrTx/>
              <a:buNone/>
              <a:defRPr/>
            </a:pPr>
            <a:r>
              <a:rPr lang="en-CA" b="1" dirty="0">
                <a:solidFill>
                  <a:srgbClr val="00B050"/>
                </a:solidFill>
                <a:latin typeface="Calibri"/>
              </a:rPr>
              <a:t>Principles:</a:t>
            </a:r>
            <a:r>
              <a:rPr lang="en-CA" b="1" dirty="0">
                <a:solidFill>
                  <a:sysClr val="windowText" lastClr="000000"/>
                </a:solidFill>
                <a:latin typeface="Calibri"/>
              </a:rPr>
              <a:t> </a:t>
            </a:r>
            <a:r>
              <a:rPr lang="en-CA" dirty="0">
                <a:solidFill>
                  <a:sysClr val="windowText" lastClr="000000"/>
                </a:solidFill>
                <a:latin typeface="Calibri"/>
              </a:rPr>
              <a:t>Rules or beliefs that govern our actions.</a:t>
            </a:r>
          </a:p>
          <a:p>
            <a:pPr marL="0" indent="0" defTabSz="914377">
              <a:buClrTx/>
              <a:buNone/>
              <a:defRPr/>
            </a:pPr>
            <a:endParaRPr lang="en-CA" dirty="0">
              <a:solidFill>
                <a:sysClr val="windowText" lastClr="000000"/>
              </a:solidFill>
              <a:latin typeface="Calibri"/>
            </a:endParaRPr>
          </a:p>
          <a:p>
            <a:pPr marL="0" indent="0" defTabSz="914377">
              <a:buClrTx/>
              <a:buNone/>
              <a:defRPr/>
            </a:pPr>
            <a:r>
              <a:rPr lang="en-CA" b="1" dirty="0">
                <a:solidFill>
                  <a:srgbClr val="00B050"/>
                </a:solidFill>
                <a:latin typeface="Calibri"/>
              </a:rPr>
              <a:t>Values:</a:t>
            </a:r>
            <a:r>
              <a:rPr lang="en-CA" b="1" dirty="0">
                <a:solidFill>
                  <a:sysClr val="windowText" lastClr="000000"/>
                </a:solidFill>
                <a:latin typeface="Calibri"/>
              </a:rPr>
              <a:t> </a:t>
            </a:r>
            <a:r>
              <a:rPr lang="en-CA" dirty="0">
                <a:solidFill>
                  <a:sysClr val="windowText" lastClr="000000"/>
                </a:solidFill>
                <a:latin typeface="Calibri"/>
              </a:rPr>
              <a:t>Qualities or standards that govern the behavior of a person. </a:t>
            </a:r>
          </a:p>
          <a:p>
            <a:pPr marL="0" indent="0" defTabSz="914377">
              <a:buClrTx/>
              <a:buNone/>
              <a:defRPr/>
            </a:pPr>
            <a:endParaRPr lang="en-CA" dirty="0">
              <a:solidFill>
                <a:sysClr val="windowText" lastClr="000000"/>
              </a:solidFill>
              <a:latin typeface="Calibri"/>
            </a:endParaRPr>
          </a:p>
          <a:p>
            <a:pPr marL="0" indent="0" defTabSz="914377">
              <a:buClrTx/>
              <a:buNone/>
              <a:defRPr/>
            </a:pPr>
            <a:r>
              <a:rPr lang="en-CA" dirty="0">
                <a:solidFill>
                  <a:sysClr val="windowText" lastClr="000000"/>
                </a:solidFill>
                <a:latin typeface="Calibri"/>
              </a:rPr>
              <a:t>Principles are based on a person’s values; values are the foundation for principles. </a:t>
            </a:r>
          </a:p>
        </p:txBody>
      </p:sp>
    </p:spTree>
    <p:extLst>
      <p:ext uri="{BB962C8B-B14F-4D97-AF65-F5344CB8AC3E}">
        <p14:creationId xmlns:p14="http://schemas.microsoft.com/office/powerpoint/2010/main" val="14558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5" name="Title 1">
            <a:extLst>
              <a:ext uri="{FF2B5EF4-FFF2-40B4-BE49-F238E27FC236}">
                <a16:creationId xmlns:a16="http://schemas.microsoft.com/office/drawing/2014/main" id="{EC68BAE6-A679-419E-AF08-E499465F3F2D}"/>
              </a:ext>
            </a:extLst>
          </p:cNvPr>
          <p:cNvSpPr txBox="1">
            <a:spLocks/>
          </p:cNvSpPr>
          <p:nvPr/>
        </p:nvSpPr>
        <p:spPr>
          <a:xfrm>
            <a:off x="457200" y="22004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Tx/>
              <a:buFontTx/>
            </a:pPr>
            <a:r>
              <a:rPr lang="en-CA" b="1" dirty="0">
                <a:solidFill>
                  <a:srgbClr val="00B050"/>
                </a:solidFill>
                <a:latin typeface="Amatic SC" panose="020B0604020202020204" charset="-79"/>
                <a:cs typeface="Amatic SC" panose="020B0604020202020204" charset="-79"/>
              </a:rPr>
              <a:t>Principles of Harm Reduction</a:t>
            </a:r>
          </a:p>
        </p:txBody>
      </p:sp>
      <p:sp>
        <p:nvSpPr>
          <p:cNvPr id="6" name="Content Placeholder 2">
            <a:extLst>
              <a:ext uri="{FF2B5EF4-FFF2-40B4-BE49-F238E27FC236}">
                <a16:creationId xmlns:a16="http://schemas.microsoft.com/office/drawing/2014/main" id="{2637B526-F826-4B4C-9ED8-7F715C2EB2B3}"/>
              </a:ext>
            </a:extLst>
          </p:cNvPr>
          <p:cNvSpPr txBox="1">
            <a:spLocks/>
          </p:cNvSpPr>
          <p:nvPr/>
        </p:nvSpPr>
        <p:spPr>
          <a:xfrm>
            <a:off x="395536" y="1971425"/>
            <a:ext cx="8229600" cy="1684783"/>
          </a:xfrm>
          <a:prstGeom prst="rect">
            <a:avLst/>
          </a:prstGeom>
          <a:solidFill>
            <a:srgbClr val="4F81BD">
              <a:lumMod val="20000"/>
              <a:lumOff val="80000"/>
            </a:srgbClr>
          </a:solidFill>
          <a:ln w="76200">
            <a:solidFill>
              <a:sysClr val="windowText" lastClr="00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7">
              <a:buClrTx/>
              <a:buNone/>
              <a:defRPr/>
            </a:pPr>
            <a:r>
              <a:rPr lang="en-CA">
                <a:solidFill>
                  <a:sysClr val="windowText" lastClr="000000"/>
                </a:solidFill>
                <a:latin typeface="Calibri"/>
              </a:rPr>
              <a:t>1. Drug use is a human behaviour that many people across the world are unwilling or unable to stop.</a:t>
            </a:r>
          </a:p>
          <a:p>
            <a:pPr marL="0" indent="0" defTabSz="914377">
              <a:buClrTx/>
              <a:buNone/>
              <a:defRPr/>
            </a:pPr>
            <a:endParaRPr lang="en-CA">
              <a:solidFill>
                <a:sysClr val="windowText" lastClr="000000"/>
              </a:solidFill>
              <a:latin typeface="Calibri"/>
            </a:endParaRPr>
          </a:p>
          <a:p>
            <a:pPr marL="0" indent="0" defTabSz="914377">
              <a:buClrTx/>
              <a:buNone/>
              <a:defRPr/>
            </a:pPr>
            <a:endParaRPr lang="en-CA">
              <a:solidFill>
                <a:sysClr val="windowText" lastClr="000000"/>
              </a:solidFill>
              <a:latin typeface="Calibri"/>
            </a:endParaRPr>
          </a:p>
          <a:p>
            <a:pPr marL="0" indent="0" defTabSz="914377" fontAlgn="base">
              <a:buClrTx/>
              <a:buNone/>
              <a:defRPr/>
            </a:pPr>
            <a:endParaRPr lang="en-CA" b="1">
              <a:solidFill>
                <a:sysClr val="windowText" lastClr="000000"/>
              </a:solidFill>
              <a:latin typeface="Calibri"/>
            </a:endParaRPr>
          </a:p>
          <a:p>
            <a:pPr marL="0" indent="0" defTabSz="914377" fontAlgn="base">
              <a:buClrTx/>
              <a:buNone/>
              <a:defRPr/>
            </a:pPr>
            <a:endParaRPr lang="en-CA" dirty="0">
              <a:solidFill>
                <a:sysClr val="windowText" lastClr="000000"/>
              </a:solidFill>
              <a:latin typeface="Calibri"/>
            </a:endParaRPr>
          </a:p>
        </p:txBody>
      </p:sp>
      <p:sp>
        <p:nvSpPr>
          <p:cNvPr id="7" name="Content Placeholder 2">
            <a:extLst>
              <a:ext uri="{FF2B5EF4-FFF2-40B4-BE49-F238E27FC236}">
                <a16:creationId xmlns:a16="http://schemas.microsoft.com/office/drawing/2014/main" id="{28690B58-3272-459D-BE8A-BC19855F4BA0}"/>
              </a:ext>
            </a:extLst>
          </p:cNvPr>
          <p:cNvSpPr txBox="1">
            <a:spLocks/>
          </p:cNvSpPr>
          <p:nvPr/>
        </p:nvSpPr>
        <p:spPr>
          <a:xfrm>
            <a:off x="395536" y="4149080"/>
            <a:ext cx="8229600" cy="1152128"/>
          </a:xfrm>
          <a:prstGeom prst="rect">
            <a:avLst/>
          </a:prstGeom>
          <a:solidFill>
            <a:srgbClr val="C0504D">
              <a:lumMod val="20000"/>
              <a:lumOff val="80000"/>
            </a:srgbClr>
          </a:solidFill>
          <a:ln w="76200">
            <a:solidFill>
              <a:sysClr val="windowText" lastClr="00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7">
              <a:buClrTx/>
              <a:buNone/>
              <a:defRPr/>
            </a:pPr>
            <a:r>
              <a:rPr lang="en-CA" dirty="0">
                <a:solidFill>
                  <a:prstClr val="black"/>
                </a:solidFill>
                <a:latin typeface="Calibri"/>
              </a:rPr>
              <a:t>2. People who use drugs do not lose their human rights due to their drug use. </a:t>
            </a:r>
          </a:p>
          <a:p>
            <a:pPr marL="0" indent="0" defTabSz="914377">
              <a:buClrTx/>
              <a:buNone/>
              <a:defRPr/>
            </a:pPr>
            <a:endParaRPr lang="en-CA" dirty="0">
              <a:solidFill>
                <a:prstClr val="black"/>
              </a:solidFill>
              <a:latin typeface="Calibri"/>
            </a:endParaRPr>
          </a:p>
          <a:p>
            <a:pPr marL="0" indent="0" defTabSz="914377">
              <a:buClrTx/>
              <a:buNone/>
              <a:defRPr/>
            </a:pPr>
            <a:endParaRPr lang="en-CA" dirty="0">
              <a:solidFill>
                <a:prstClr val="black"/>
              </a:solidFill>
              <a:latin typeface="Calibri"/>
            </a:endParaRPr>
          </a:p>
          <a:p>
            <a:pPr marL="0" indent="0" defTabSz="914377" fontAlgn="base">
              <a:buClrTx/>
              <a:buNone/>
              <a:defRPr/>
            </a:pPr>
            <a:endParaRPr lang="en-CA" b="1" dirty="0">
              <a:solidFill>
                <a:prstClr val="black"/>
              </a:solidFill>
              <a:latin typeface="Calibri"/>
            </a:endParaRPr>
          </a:p>
          <a:p>
            <a:pPr marL="0" indent="0" defTabSz="914377" fontAlgn="base">
              <a:buClrTx/>
              <a:buNone/>
              <a:defRPr/>
            </a:pPr>
            <a:endParaRPr lang="en-CA" dirty="0">
              <a:solidFill>
                <a:prstClr val="black"/>
              </a:solidFill>
              <a:latin typeface="Calibri"/>
            </a:endParaRPr>
          </a:p>
        </p:txBody>
      </p:sp>
    </p:spTree>
    <p:extLst>
      <p:ext uri="{BB962C8B-B14F-4D97-AF65-F5344CB8AC3E}">
        <p14:creationId xmlns:p14="http://schemas.microsoft.com/office/powerpoint/2010/main" val="3781492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2" name="Title 1">
            <a:extLst>
              <a:ext uri="{FF2B5EF4-FFF2-40B4-BE49-F238E27FC236}">
                <a16:creationId xmlns:a16="http://schemas.microsoft.com/office/drawing/2014/main" id="{5400A4FD-9680-44CC-8CFA-006FACE7BA37}"/>
              </a:ext>
            </a:extLst>
          </p:cNvPr>
          <p:cNvSpPr txBox="1">
            <a:spLocks/>
          </p:cNvSpPr>
          <p:nvPr/>
        </p:nvSpPr>
        <p:spPr>
          <a:xfrm>
            <a:off x="299467" y="203499"/>
            <a:ext cx="8589404" cy="968077"/>
          </a:xfrm>
          <a:prstGeom prst="rect">
            <a:avLst/>
          </a:prstGeom>
          <a:solidFill>
            <a:schemeClr val="accent3">
              <a:lumMod val="40000"/>
              <a:lumOff val="60000"/>
            </a:schemeClr>
          </a:solidFill>
          <a:ln w="76200">
            <a:solidFill>
              <a:schemeClr val="tx1"/>
            </a:solidFill>
          </a:ln>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a:latin typeface="+mn-lt"/>
                <a:cs typeface="Aharoni" panose="02010803020104030203" pitchFamily="2" charset="-79"/>
              </a:rPr>
              <a:t>3. People use drugs for many different reasons and in many different ways.</a:t>
            </a:r>
            <a:endParaRPr lang="en-CA" sz="3200" dirty="0">
              <a:latin typeface="+mn-lt"/>
              <a:cs typeface="Aharoni" panose="02010803020104030203" pitchFamily="2" charset="-79"/>
            </a:endParaRPr>
          </a:p>
        </p:txBody>
      </p:sp>
      <p:pic>
        <p:nvPicPr>
          <p:cNvPr id="3" name="Content Placeholder 3">
            <a:hlinkClick r:id="rId3" action="ppaction://hlinkfile"/>
            <a:extLst>
              <a:ext uri="{FF2B5EF4-FFF2-40B4-BE49-F238E27FC236}">
                <a16:creationId xmlns:a16="http://schemas.microsoft.com/office/drawing/2014/main" id="{F2E998A3-7F32-4D5D-B595-FE4C9439AC1F}"/>
              </a:ext>
            </a:extLst>
          </p:cNvPr>
          <p:cNvPicPr>
            <a:picLocks noChangeAspect="1"/>
          </p:cNvPicPr>
          <p:nvPr/>
        </p:nvPicPr>
        <p:blipFill rotWithShape="1">
          <a:blip r:embed="rId4">
            <a:extLst>
              <a:ext uri="{28A0092B-C50C-407E-A947-70E740481C1C}">
                <a14:useLocalDpi xmlns:a14="http://schemas.microsoft.com/office/drawing/2010/main" val="0"/>
              </a:ext>
            </a:extLst>
          </a:blip>
          <a:srcRect b="10641"/>
          <a:stretch/>
        </p:blipFill>
        <p:spPr>
          <a:xfrm>
            <a:off x="1" y="1498864"/>
            <a:ext cx="9144000" cy="5359136"/>
          </a:xfrm>
          <a:prstGeom prst="rect">
            <a:avLst/>
          </a:prstGeom>
        </p:spPr>
      </p:pic>
    </p:spTree>
    <p:extLst>
      <p:ext uri="{BB962C8B-B14F-4D97-AF65-F5344CB8AC3E}">
        <p14:creationId xmlns:p14="http://schemas.microsoft.com/office/powerpoint/2010/main" val="416012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D94BF3F-6F08-4D5B-B4E9-73927B51476B}"/>
              </a:ext>
            </a:extLst>
          </p:cNvPr>
          <p:cNvSpPr txBox="1">
            <a:spLocks/>
          </p:cNvSpPr>
          <p:nvPr/>
        </p:nvSpPr>
        <p:spPr>
          <a:xfrm>
            <a:off x="1247706" y="5109895"/>
            <a:ext cx="6268613" cy="1152128"/>
          </a:xfrm>
          <a:prstGeom prst="rect">
            <a:avLst/>
          </a:prstGeom>
          <a:solidFill>
            <a:srgbClr val="4F81BD">
              <a:lumMod val="20000"/>
              <a:lumOff val="80000"/>
            </a:srgbClr>
          </a:solidFill>
          <a:ln w="76200">
            <a:solidFill>
              <a:sysClr val="windowText" lastClr="0000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7">
              <a:buClrTx/>
              <a:buNone/>
              <a:defRPr/>
            </a:pPr>
            <a:r>
              <a:rPr lang="en-CA">
                <a:solidFill>
                  <a:sysClr val="windowText" lastClr="000000"/>
                </a:solidFill>
                <a:latin typeface="Calibri"/>
              </a:rPr>
              <a:t>4. Harm reduction is </a:t>
            </a:r>
          </a:p>
          <a:p>
            <a:pPr marL="0" indent="0" algn="ctr" defTabSz="914377">
              <a:buClrTx/>
              <a:buNone/>
              <a:defRPr/>
            </a:pPr>
            <a:r>
              <a:rPr lang="en-CA">
                <a:solidFill>
                  <a:sysClr val="windowText" lastClr="000000"/>
                </a:solidFill>
                <a:latin typeface="Calibri"/>
              </a:rPr>
              <a:t>evidence-based.</a:t>
            </a:r>
          </a:p>
          <a:p>
            <a:pPr marL="0" indent="0" algn="ctr" defTabSz="914377">
              <a:buClrTx/>
              <a:buNone/>
              <a:defRPr/>
            </a:pPr>
            <a:endParaRPr lang="en-CA">
              <a:solidFill>
                <a:sysClr val="windowText" lastClr="000000"/>
              </a:solidFill>
              <a:latin typeface="Calibri"/>
            </a:endParaRPr>
          </a:p>
          <a:p>
            <a:pPr marL="0" indent="0" algn="ctr" defTabSz="914377">
              <a:buClrTx/>
              <a:buNone/>
              <a:defRPr/>
            </a:pPr>
            <a:endParaRPr lang="en-CA">
              <a:solidFill>
                <a:sysClr val="windowText" lastClr="000000"/>
              </a:solidFill>
              <a:latin typeface="Calibri"/>
            </a:endParaRPr>
          </a:p>
          <a:p>
            <a:pPr marL="0" indent="0" algn="ctr" defTabSz="914377">
              <a:buClrTx/>
              <a:buNone/>
              <a:defRPr/>
            </a:pPr>
            <a:endParaRPr lang="en-CA">
              <a:solidFill>
                <a:sysClr val="windowText" lastClr="000000"/>
              </a:solidFill>
              <a:latin typeface="Calibri"/>
            </a:endParaRPr>
          </a:p>
          <a:p>
            <a:pPr marL="0" indent="0" algn="ctr" defTabSz="914377" fontAlgn="base">
              <a:buClrTx/>
              <a:buNone/>
              <a:defRPr/>
            </a:pPr>
            <a:endParaRPr lang="en-CA" b="1">
              <a:solidFill>
                <a:sysClr val="windowText" lastClr="000000"/>
              </a:solidFill>
              <a:latin typeface="Calibri"/>
            </a:endParaRPr>
          </a:p>
          <a:p>
            <a:pPr marL="0" indent="0" algn="ctr" defTabSz="914377" fontAlgn="base">
              <a:buClrTx/>
              <a:buNone/>
              <a:defRPr/>
            </a:pPr>
            <a:endParaRPr lang="en-CA" dirty="0">
              <a:solidFill>
                <a:sysClr val="windowText" lastClr="000000"/>
              </a:solidFill>
              <a:latin typeface="Calibri"/>
            </a:endParaRPr>
          </a:p>
        </p:txBody>
      </p:sp>
      <p:pic>
        <p:nvPicPr>
          <p:cNvPr id="5" name="Picture 2" descr="H:\Heather\photos\jay wallace not one more death Jan 28 2016.jpg">
            <a:extLst>
              <a:ext uri="{FF2B5EF4-FFF2-40B4-BE49-F238E27FC236}">
                <a16:creationId xmlns:a16="http://schemas.microsoft.com/office/drawing/2014/main" id="{4B2544F2-B898-482C-B7B7-59FF200DB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06" y="440742"/>
            <a:ext cx="6268613" cy="4176463"/>
          </a:xfrm>
          <a:prstGeom prst="rect">
            <a:avLst/>
          </a:prstGeom>
          <a:noFill/>
          <a:ln w="76200">
            <a:solidFill>
              <a:sysClr val="windowText" lastClr="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16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82575" y="512763"/>
            <a:ext cx="8578851" cy="5832475"/>
          </a:xfrm>
          <a:ln w="76200">
            <a:solidFill>
              <a:schemeClr val="accent4">
                <a:lumMod val="50000"/>
              </a:schemeClr>
            </a:solidFill>
          </a:ln>
        </p:spPr>
      </p:pic>
    </p:spTree>
    <p:extLst>
      <p:ext uri="{BB962C8B-B14F-4D97-AF65-F5344CB8AC3E}">
        <p14:creationId xmlns:p14="http://schemas.microsoft.com/office/powerpoint/2010/main" val="1968739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5" name="Picture 4">
            <a:extLst>
              <a:ext uri="{FF2B5EF4-FFF2-40B4-BE49-F238E27FC236}">
                <a16:creationId xmlns:a16="http://schemas.microsoft.com/office/drawing/2014/main" id="{A50C5A1D-FE5E-484A-A3D1-577334364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0" t="5777" r="13200"/>
          <a:stretch/>
        </p:blipFill>
        <p:spPr>
          <a:xfrm>
            <a:off x="157867" y="3752385"/>
            <a:ext cx="3592847" cy="2368440"/>
          </a:xfrm>
          <a:prstGeom prst="rect">
            <a:avLst/>
          </a:prstGeom>
          <a:ln w="76200">
            <a:solidFill>
              <a:schemeClr val="tx1"/>
            </a:solidFill>
          </a:ln>
        </p:spPr>
      </p:pic>
      <p:sp>
        <p:nvSpPr>
          <p:cNvPr id="3" name="Content Placeholder 2">
            <a:extLst>
              <a:ext uri="{FF2B5EF4-FFF2-40B4-BE49-F238E27FC236}">
                <a16:creationId xmlns:a16="http://schemas.microsoft.com/office/drawing/2014/main" id="{68C4CC0D-F776-4BB7-9D83-BF4B9400C795}"/>
              </a:ext>
            </a:extLst>
          </p:cNvPr>
          <p:cNvSpPr txBox="1">
            <a:spLocks/>
          </p:cNvSpPr>
          <p:nvPr/>
        </p:nvSpPr>
        <p:spPr>
          <a:xfrm>
            <a:off x="350932" y="406317"/>
            <a:ext cx="8352928" cy="2448272"/>
          </a:xfrm>
          <a:prstGeom prst="rect">
            <a:avLst/>
          </a:prstGeom>
          <a:solidFill>
            <a:srgbClr val="C0504D">
              <a:lumMod val="20000"/>
              <a:lumOff val="80000"/>
            </a:srgbClr>
          </a:solidFill>
          <a:ln w="76200">
            <a:solidFill>
              <a:sysClr val="windowText" lastClr="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7">
              <a:buClrTx/>
              <a:buNone/>
              <a:defRPr/>
            </a:pPr>
            <a:r>
              <a:rPr lang="en-CA" sz="4400" dirty="0">
                <a:solidFill>
                  <a:sysClr val="windowText" lastClr="000000"/>
                </a:solidFill>
                <a:latin typeface="Calibri"/>
              </a:rPr>
              <a:t>5. Harm reduction is committed to meeting people ‘where they are at’ without judgement.</a:t>
            </a:r>
          </a:p>
        </p:txBody>
      </p:sp>
      <p:sp>
        <p:nvSpPr>
          <p:cNvPr id="4" name="Content Placeholder 2">
            <a:extLst>
              <a:ext uri="{FF2B5EF4-FFF2-40B4-BE49-F238E27FC236}">
                <a16:creationId xmlns:a16="http://schemas.microsoft.com/office/drawing/2014/main" id="{ED246184-EBD4-4EB1-A7A5-B3598F7F632F}"/>
              </a:ext>
            </a:extLst>
          </p:cNvPr>
          <p:cNvSpPr txBox="1">
            <a:spLocks/>
          </p:cNvSpPr>
          <p:nvPr/>
        </p:nvSpPr>
        <p:spPr>
          <a:xfrm>
            <a:off x="4125952" y="3419975"/>
            <a:ext cx="4577909" cy="3033260"/>
          </a:xfrm>
          <a:prstGeom prst="rect">
            <a:avLst/>
          </a:prstGeom>
          <a:solidFill>
            <a:schemeClr val="accent1">
              <a:lumMod val="20000"/>
              <a:lumOff val="80000"/>
            </a:schemeClr>
          </a:solidFill>
          <a:ln w="76200">
            <a:solidFill>
              <a:schemeClr val="tx1"/>
            </a:solidFill>
          </a:ln>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000" dirty="0"/>
              <a:t>6. Options for prevention, care and treatment must be evidence-based, high quality and non-coercive. </a:t>
            </a:r>
          </a:p>
        </p:txBody>
      </p:sp>
    </p:spTree>
    <p:extLst>
      <p:ext uri="{BB962C8B-B14F-4D97-AF65-F5344CB8AC3E}">
        <p14:creationId xmlns:p14="http://schemas.microsoft.com/office/powerpoint/2010/main" val="3168470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1C68090-0CC3-4AAC-975D-774CF1A6335F}"/>
              </a:ext>
            </a:extLst>
          </p:cNvPr>
          <p:cNvSpPr txBox="1">
            <a:spLocks/>
          </p:cNvSpPr>
          <p:nvPr/>
        </p:nvSpPr>
        <p:spPr>
          <a:xfrm>
            <a:off x="5076056" y="645841"/>
            <a:ext cx="3888432" cy="5256817"/>
          </a:xfrm>
          <a:prstGeom prst="rect">
            <a:avLst/>
          </a:prstGeom>
          <a:solidFill>
            <a:srgbClr val="9BBB59">
              <a:lumMod val="40000"/>
              <a:lumOff val="60000"/>
            </a:srgbClr>
          </a:solidFill>
          <a:ln w="76200">
            <a:solidFill>
              <a:sysClr val="windowText" lastClr="000000"/>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7" fontAlgn="base">
              <a:buClrTx/>
              <a:buNone/>
              <a:defRPr/>
            </a:pPr>
            <a:r>
              <a:rPr lang="en-CA" sz="4000" dirty="0">
                <a:solidFill>
                  <a:sysClr val="windowText" lastClr="000000"/>
                </a:solidFill>
                <a:latin typeface="Calibri"/>
              </a:rPr>
              <a:t>7. People who use(d) drugs must be involved in designing, implementing and evaluating programs and policies that serve them.</a:t>
            </a:r>
          </a:p>
          <a:p>
            <a:pPr marL="0" indent="0" defTabSz="914377" fontAlgn="base">
              <a:buClrTx/>
              <a:buNone/>
              <a:defRPr/>
            </a:pPr>
            <a:endParaRPr lang="en-CA" sz="4000" dirty="0">
              <a:solidFill>
                <a:sysClr val="windowText" lastClr="000000"/>
              </a:solidFill>
              <a:latin typeface="Calibri"/>
            </a:endParaRPr>
          </a:p>
        </p:txBody>
      </p:sp>
      <p:pic>
        <p:nvPicPr>
          <p:cNvPr id="5" name="Picture 2" descr="H:\Heather\photos\Nat Day Action Feb 21\IMG_1633.JPG">
            <a:extLst>
              <a:ext uri="{FF2B5EF4-FFF2-40B4-BE49-F238E27FC236}">
                <a16:creationId xmlns:a16="http://schemas.microsoft.com/office/drawing/2014/main" id="{44518496-6D14-498E-AAB2-6F63E51173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94334"/>
            <a:ext cx="4536504" cy="2759829"/>
          </a:xfrm>
          <a:prstGeom prst="rect">
            <a:avLst/>
          </a:prstGeom>
          <a:noFill/>
          <a:ln w="76200">
            <a:solidFill>
              <a:sysClr val="windowText" lastClr="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992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D3D0CB-CD6F-48E8-9B1D-560134581259}"/>
              </a:ext>
            </a:extLst>
          </p:cNvPr>
          <p:cNvSpPr txBox="1">
            <a:spLocks/>
          </p:cNvSpPr>
          <p:nvPr/>
        </p:nvSpPr>
        <p:spPr>
          <a:xfrm>
            <a:off x="234227" y="414543"/>
            <a:ext cx="7272808" cy="1800200"/>
          </a:xfrm>
          <a:prstGeom prst="rect">
            <a:avLst/>
          </a:prstGeom>
          <a:solidFill>
            <a:srgbClr val="FFFF99"/>
          </a:solidFill>
          <a:ln w="76200">
            <a:solidFill>
              <a:sysClr val="windowText" lastClr="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7">
              <a:buClrTx/>
              <a:buNone/>
              <a:defRPr/>
            </a:pPr>
            <a:r>
              <a:rPr lang="en-CA" sz="4400">
                <a:solidFill>
                  <a:sysClr val="windowText" lastClr="000000"/>
                </a:solidFill>
                <a:latin typeface="Calibri"/>
              </a:rPr>
              <a:t>8. Harm reduction is rooted in a commitment to social justice. </a:t>
            </a:r>
            <a:endParaRPr lang="en-CA" sz="3600" dirty="0">
              <a:solidFill>
                <a:sysClr val="windowText" lastClr="000000"/>
              </a:solidFill>
              <a:latin typeface="Calibri"/>
            </a:endParaRPr>
          </a:p>
        </p:txBody>
      </p:sp>
      <p:pic>
        <p:nvPicPr>
          <p:cNvPr id="7" name="Picture 6">
            <a:extLst>
              <a:ext uri="{FF2B5EF4-FFF2-40B4-BE49-F238E27FC236}">
                <a16:creationId xmlns:a16="http://schemas.microsoft.com/office/drawing/2014/main" id="{848FF48C-B65C-4512-946F-3B3170F56FFF}"/>
              </a:ext>
            </a:extLst>
          </p:cNvPr>
          <p:cNvPicPr>
            <a:picLocks noChangeAspect="1"/>
          </p:cNvPicPr>
          <p:nvPr/>
        </p:nvPicPr>
        <p:blipFill rotWithShape="1">
          <a:blip r:embed="rId3">
            <a:extLst>
              <a:ext uri="{28A0092B-C50C-407E-A947-70E740481C1C}">
                <a14:useLocalDpi xmlns:a14="http://schemas.microsoft.com/office/drawing/2010/main" val="0"/>
              </a:ext>
            </a:extLst>
          </a:blip>
          <a:srcRect l="7647" t="66400" r="51932"/>
          <a:stretch/>
        </p:blipFill>
        <p:spPr>
          <a:xfrm>
            <a:off x="5346795" y="2574782"/>
            <a:ext cx="3524251" cy="4101271"/>
          </a:xfrm>
          <a:prstGeom prst="rect">
            <a:avLst/>
          </a:prstGeom>
          <a:ln w="76200">
            <a:solidFill>
              <a:sysClr val="windowText" lastClr="000000"/>
            </a:solidFill>
          </a:ln>
        </p:spPr>
      </p:pic>
      <p:pic>
        <p:nvPicPr>
          <p:cNvPr id="3" name="Picture 2" descr="A close up of text on a white background&#10;&#10;Description automatically generated">
            <a:extLst>
              <a:ext uri="{FF2B5EF4-FFF2-40B4-BE49-F238E27FC236}">
                <a16:creationId xmlns:a16="http://schemas.microsoft.com/office/drawing/2014/main" id="{CF21EB34-277F-4DA8-8219-6EF862FA9BDF}"/>
              </a:ext>
            </a:extLst>
          </p:cNvPr>
          <p:cNvPicPr>
            <a:picLocks noChangeAspect="1"/>
          </p:cNvPicPr>
          <p:nvPr/>
        </p:nvPicPr>
        <p:blipFill>
          <a:blip r:embed="rId4"/>
          <a:stretch>
            <a:fillRect/>
          </a:stretch>
        </p:blipFill>
        <p:spPr>
          <a:xfrm>
            <a:off x="234227" y="2719073"/>
            <a:ext cx="4371227" cy="3956980"/>
          </a:xfrm>
          <a:prstGeom prst="rect">
            <a:avLst/>
          </a:prstGeom>
        </p:spPr>
      </p:pic>
    </p:spTree>
    <p:extLst>
      <p:ext uri="{BB962C8B-B14F-4D97-AF65-F5344CB8AC3E}">
        <p14:creationId xmlns:p14="http://schemas.microsoft.com/office/powerpoint/2010/main" val="909199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BEABB23-5CEA-4D3B-9EDF-3D4B7F9C2E5D}"/>
              </a:ext>
            </a:extLst>
          </p:cNvPr>
          <p:cNvSpPr txBox="1">
            <a:spLocks/>
          </p:cNvSpPr>
          <p:nvPr/>
        </p:nvSpPr>
        <p:spPr>
          <a:xfrm>
            <a:off x="632903" y="601657"/>
            <a:ext cx="7486728" cy="1064408"/>
          </a:xfrm>
          <a:prstGeom prst="rect">
            <a:avLst/>
          </a:prstGeom>
          <a:solidFill>
            <a:schemeClr val="accent5">
              <a:lumMod val="20000"/>
              <a:lumOff val="80000"/>
            </a:schemeClr>
          </a:solidFill>
          <a:ln w="76200">
            <a:solidFill>
              <a:schemeClr val="tx1"/>
            </a:solidFill>
          </a:ln>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4000" dirty="0"/>
              <a:t>9. Harm reduction challenges policies and practices that cause harm. </a:t>
            </a:r>
          </a:p>
          <a:p>
            <a:endParaRPr lang="en-CA" sz="4000" dirty="0"/>
          </a:p>
        </p:txBody>
      </p:sp>
      <p:pic>
        <p:nvPicPr>
          <p:cNvPr id="3" name="Picture 2">
            <a:extLst>
              <a:ext uri="{FF2B5EF4-FFF2-40B4-BE49-F238E27FC236}">
                <a16:creationId xmlns:a16="http://schemas.microsoft.com/office/drawing/2014/main" id="{D4FD5212-3778-430B-A876-CA7B38561854}"/>
              </a:ext>
            </a:extLst>
          </p:cNvPr>
          <p:cNvPicPr>
            <a:picLocks noChangeAspect="1"/>
          </p:cNvPicPr>
          <p:nvPr/>
        </p:nvPicPr>
        <p:blipFill rotWithShape="1">
          <a:blip r:embed="rId3">
            <a:extLst>
              <a:ext uri="{28A0092B-C50C-407E-A947-70E740481C1C}">
                <a14:useLocalDpi xmlns:a14="http://schemas.microsoft.com/office/drawing/2010/main" val="0"/>
              </a:ext>
            </a:extLst>
          </a:blip>
          <a:srcRect l="5070" t="15809" r="13510" b="13524"/>
          <a:stretch/>
        </p:blipFill>
        <p:spPr>
          <a:xfrm>
            <a:off x="488730" y="2381639"/>
            <a:ext cx="8012037" cy="3829591"/>
          </a:xfrm>
          <a:prstGeom prst="rect">
            <a:avLst/>
          </a:prstGeom>
          <a:ln w="76200">
            <a:solidFill>
              <a:schemeClr val="tx1"/>
            </a:solidFill>
          </a:ln>
        </p:spPr>
      </p:pic>
    </p:spTree>
    <p:extLst>
      <p:ext uri="{BB962C8B-B14F-4D97-AF65-F5344CB8AC3E}">
        <p14:creationId xmlns:p14="http://schemas.microsoft.com/office/powerpoint/2010/main" val="3210507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 name="Title 1">
            <a:extLst>
              <a:ext uri="{FF2B5EF4-FFF2-40B4-BE49-F238E27FC236}">
                <a16:creationId xmlns:a16="http://schemas.microsoft.com/office/drawing/2014/main" id="{B2B448C5-5861-4805-8934-AA277B8B58AA}"/>
              </a:ext>
            </a:extLst>
          </p:cNvPr>
          <p:cNvSpPr txBox="1">
            <a:spLocks/>
          </p:cNvSpPr>
          <p:nvPr/>
        </p:nvSpPr>
        <p:spPr>
          <a:xfrm>
            <a:off x="467544" y="2276872"/>
            <a:ext cx="8229600" cy="2088232"/>
          </a:xfrm>
          <a:prstGeom prst="rect">
            <a:avLst/>
          </a:prstGeom>
          <a:ln w="76200">
            <a:solidFill>
              <a:sysClr val="windowText" lastClr="00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buClrTx/>
              <a:defRPr/>
            </a:pPr>
            <a:r>
              <a:rPr lang="en-CA">
                <a:solidFill>
                  <a:sysClr val="windowText" lastClr="000000"/>
                </a:solidFill>
                <a:latin typeface="Aharoni" panose="02010803020104030203" pitchFamily="2" charset="-79"/>
                <a:cs typeface="Aharoni" panose="02010803020104030203" pitchFamily="2" charset="-79"/>
              </a:rPr>
              <a:t>Reflecting on Harm Reduction at work…</a:t>
            </a:r>
            <a:endParaRPr lang="en-CA" dirty="0">
              <a:solidFill>
                <a:sysClr val="windowText" lastClr="0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29405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sitting, piece&#10;&#10;Description automatically generated">
            <a:extLst>
              <a:ext uri="{FF2B5EF4-FFF2-40B4-BE49-F238E27FC236}">
                <a16:creationId xmlns:a16="http://schemas.microsoft.com/office/drawing/2014/main" id="{6CC9D55E-9ABF-4F51-861B-C60D46C6FD71}"/>
              </a:ext>
            </a:extLst>
          </p:cNvPr>
          <p:cNvPicPr>
            <a:picLocks noChangeAspect="1"/>
          </p:cNvPicPr>
          <p:nvPr/>
        </p:nvPicPr>
        <p:blipFill>
          <a:blip r:embed="rId3"/>
          <a:stretch>
            <a:fillRect/>
          </a:stretch>
        </p:blipFill>
        <p:spPr>
          <a:xfrm>
            <a:off x="5356655" y="1643450"/>
            <a:ext cx="3571103" cy="357110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120CC988-A7D3-43C9-82AA-20AEC74AC8CB}"/>
              </a:ext>
            </a:extLst>
          </p:cNvPr>
          <p:cNvPicPr>
            <a:picLocks noChangeAspect="1"/>
          </p:cNvPicPr>
          <p:nvPr/>
        </p:nvPicPr>
        <p:blipFill>
          <a:blip r:embed="rId4"/>
          <a:stretch>
            <a:fillRect/>
          </a:stretch>
        </p:blipFill>
        <p:spPr>
          <a:xfrm>
            <a:off x="312054" y="321728"/>
            <a:ext cx="4759527" cy="6214545"/>
          </a:xfrm>
          <a:prstGeom prst="rect">
            <a:avLst/>
          </a:prstGeom>
        </p:spPr>
      </p:pic>
    </p:spTree>
    <p:extLst>
      <p:ext uri="{BB962C8B-B14F-4D97-AF65-F5344CB8AC3E}">
        <p14:creationId xmlns:p14="http://schemas.microsoft.com/office/powerpoint/2010/main" val="1123312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11881"/>
            <a:ext cx="9144000" cy="5439993"/>
          </a:xfrm>
          <a:prstGeom prst="rect">
            <a:avLst/>
          </a:prstGeom>
        </p:spPr>
      </p:pic>
      <p:sp>
        <p:nvSpPr>
          <p:cNvPr id="4" name="Rectangle 3"/>
          <p:cNvSpPr/>
          <p:nvPr/>
        </p:nvSpPr>
        <p:spPr>
          <a:xfrm>
            <a:off x="1259567" y="310694"/>
            <a:ext cx="6624868" cy="869918"/>
          </a:xfrm>
          <a:prstGeom prst="rect">
            <a:avLst/>
          </a:prstGeom>
        </p:spPr>
        <p:txBody>
          <a:bodyPr wrap="square">
            <a:spAutoFit/>
          </a:bodyPr>
          <a:lstStyle/>
          <a:p>
            <a:r>
              <a:rPr lang="en-US" sz="5053" b="1" dirty="0">
                <a:solidFill>
                  <a:srgbClr val="00B050"/>
                </a:solidFill>
                <a:latin typeface="Amatic SC"/>
                <a:cs typeface="Amatic SC"/>
                <a:sym typeface="Amatic SC"/>
              </a:rPr>
              <a:t>Different Models for Safe Supply</a:t>
            </a:r>
          </a:p>
        </p:txBody>
      </p:sp>
    </p:spTree>
    <p:extLst>
      <p:ext uri="{BB962C8B-B14F-4D97-AF65-F5344CB8AC3E}">
        <p14:creationId xmlns:p14="http://schemas.microsoft.com/office/powerpoint/2010/main" val="568115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410" y="0"/>
            <a:ext cx="6346575" cy="6845744"/>
          </a:xfrm>
          <a:prstGeom prst="rect">
            <a:avLst/>
          </a:prstGeom>
        </p:spPr>
      </p:pic>
    </p:spTree>
    <p:extLst>
      <p:ext uri="{BB962C8B-B14F-4D97-AF65-F5344CB8AC3E}">
        <p14:creationId xmlns:p14="http://schemas.microsoft.com/office/powerpoint/2010/main" val="145446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235" y="6128"/>
            <a:ext cx="5874388" cy="6845744"/>
          </a:xfrm>
          <a:prstGeom prst="rect">
            <a:avLst/>
          </a:prstGeom>
        </p:spPr>
      </p:pic>
    </p:spTree>
    <p:extLst>
      <p:ext uri="{BB962C8B-B14F-4D97-AF65-F5344CB8AC3E}">
        <p14:creationId xmlns:p14="http://schemas.microsoft.com/office/powerpoint/2010/main" val="2640766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7"/>
          <p:cNvSpPr txBox="1">
            <a:spLocks noGrp="1"/>
          </p:cNvSpPr>
          <p:nvPr>
            <p:ph type="title" idx="4294967295"/>
          </p:nvPr>
        </p:nvSpPr>
        <p:spPr>
          <a:xfrm>
            <a:off x="231277" y="601221"/>
            <a:ext cx="5805809" cy="1106788"/>
          </a:xfrm>
          <a:prstGeom prst="rect">
            <a:avLst/>
          </a:prstGeom>
        </p:spPr>
        <p:txBody>
          <a:bodyPr spcFirstLastPara="1" wrap="square" lIns="91263" tIns="91263" rIns="91263" bIns="91263" anchor="b" anchorCtr="0">
            <a:noAutofit/>
          </a:bodyPr>
          <a:lstStyle/>
          <a:p>
            <a:r>
              <a:rPr lang="en-CA" sz="4492" b="1" dirty="0">
                <a:solidFill>
                  <a:srgbClr val="00B050"/>
                </a:solidFill>
                <a:latin typeface="Amatic SC"/>
                <a:cs typeface="Amatic SC"/>
                <a:sym typeface="Amatic SC"/>
              </a:rPr>
              <a:t>Why Isn’t It Working?</a:t>
            </a:r>
            <a:endParaRPr sz="4492" b="1" dirty="0">
              <a:solidFill>
                <a:srgbClr val="00B050"/>
              </a:solidFill>
              <a:latin typeface="Amatic SC"/>
              <a:cs typeface="Amatic SC"/>
              <a:sym typeface="Amatic SC"/>
            </a:endParaRPr>
          </a:p>
        </p:txBody>
      </p:sp>
      <p:sp>
        <p:nvSpPr>
          <p:cNvPr id="4" name="TextBox 3">
            <a:extLst>
              <a:ext uri="{FF2B5EF4-FFF2-40B4-BE49-F238E27FC236}">
                <a16:creationId xmlns:a16="http://schemas.microsoft.com/office/drawing/2014/main" id="{85678DF6-6C9A-4CB7-8F5C-AF8188E3CFA6}"/>
              </a:ext>
            </a:extLst>
          </p:cNvPr>
          <p:cNvSpPr txBox="1"/>
          <p:nvPr/>
        </p:nvSpPr>
        <p:spPr>
          <a:xfrm>
            <a:off x="801234" y="2101002"/>
            <a:ext cx="7810881" cy="3163687"/>
          </a:xfrm>
          <a:prstGeom prst="rect">
            <a:avLst/>
          </a:prstGeom>
          <a:noFill/>
        </p:spPr>
        <p:txBody>
          <a:bodyPr wrap="square" rtlCol="0">
            <a:spAutoFit/>
          </a:bodyPr>
          <a:lstStyle/>
          <a:p>
            <a:pPr marL="285228" indent="-285228">
              <a:buFont typeface="Arial" panose="020B0604020202020204" pitchFamily="34" charset="0"/>
              <a:buChar char="•"/>
            </a:pPr>
            <a:r>
              <a:rPr lang="en-CA" sz="1996" dirty="0">
                <a:latin typeface="+mj-lt"/>
              </a:rPr>
              <a:t>Wrong type of drugs</a:t>
            </a:r>
          </a:p>
          <a:p>
            <a:pPr marL="285228" indent="-285228">
              <a:buFont typeface="Arial" panose="020B0604020202020204" pitchFamily="34" charset="0"/>
              <a:buChar char="•"/>
            </a:pPr>
            <a:r>
              <a:rPr lang="en-CA" sz="1996" dirty="0">
                <a:latin typeface="+mj-lt"/>
              </a:rPr>
              <a:t>Wrong dosages</a:t>
            </a:r>
          </a:p>
          <a:p>
            <a:pPr marL="285228" indent="-285228">
              <a:buFont typeface="Arial" panose="020B0604020202020204" pitchFamily="34" charset="0"/>
              <a:buChar char="•"/>
            </a:pPr>
            <a:r>
              <a:rPr lang="en-CA" sz="1996" dirty="0">
                <a:latin typeface="+mj-lt"/>
              </a:rPr>
              <a:t>Poor consultation and engagement with PWUD</a:t>
            </a:r>
          </a:p>
          <a:p>
            <a:pPr marL="285228" indent="-285228">
              <a:buFont typeface="Arial" panose="020B0604020202020204" pitchFamily="34" charset="0"/>
              <a:buChar char="•"/>
            </a:pPr>
            <a:r>
              <a:rPr lang="en-CA" sz="1996" dirty="0">
                <a:latin typeface="+mj-lt"/>
              </a:rPr>
              <a:t>Delivered through an addictions medicine model (i.e. OAT)</a:t>
            </a:r>
          </a:p>
          <a:p>
            <a:pPr marL="285228" indent="-285228">
              <a:buFont typeface="Arial" panose="020B0604020202020204" pitchFamily="34" charset="0"/>
              <a:buChar char="•"/>
            </a:pPr>
            <a:r>
              <a:rPr lang="en-CA" sz="1996" dirty="0">
                <a:latin typeface="+mj-lt"/>
              </a:rPr>
              <a:t>Prescriber gatekeeping (i.e. risk aversion, ideologies, and PPRM)</a:t>
            </a:r>
          </a:p>
          <a:p>
            <a:pPr marL="285228" indent="-285228">
              <a:buFont typeface="Arial" panose="020B0604020202020204" pitchFamily="34" charset="0"/>
              <a:buChar char="•"/>
            </a:pPr>
            <a:r>
              <a:rPr lang="en-CA" sz="1996" dirty="0">
                <a:latin typeface="+mj-lt"/>
              </a:rPr>
              <a:t>No consideration for people who smoke their drugs</a:t>
            </a:r>
          </a:p>
          <a:p>
            <a:pPr marL="285228" indent="-285228">
              <a:buFont typeface="Arial" panose="020B0604020202020204" pitchFamily="34" charset="0"/>
              <a:buChar char="•"/>
            </a:pPr>
            <a:r>
              <a:rPr lang="en-CA" sz="1996" dirty="0">
                <a:latin typeface="+mj-lt"/>
              </a:rPr>
              <a:t>Too high barrier for access (i.e. urine drug screens, daily dispensing, cut offs)</a:t>
            </a:r>
          </a:p>
          <a:p>
            <a:pPr marL="285228" indent="-285228">
              <a:buFont typeface="Arial" panose="020B0604020202020204" pitchFamily="34" charset="0"/>
              <a:buChar char="•"/>
            </a:pPr>
            <a:r>
              <a:rPr lang="en-CA" sz="1996" dirty="0">
                <a:latin typeface="+mj-lt"/>
              </a:rPr>
              <a:t>Rural and remote inequities</a:t>
            </a:r>
          </a:p>
          <a:p>
            <a:pPr marL="285228" indent="-285228">
              <a:buFont typeface="Arial" panose="020B0604020202020204" pitchFamily="34" charset="0"/>
              <a:buChar char="•"/>
            </a:pPr>
            <a:r>
              <a:rPr lang="en-CA" sz="1996" dirty="0">
                <a:latin typeface="+mj-lt"/>
              </a:rPr>
              <a:t>Treatment as a condition to safe supply</a:t>
            </a:r>
          </a:p>
        </p:txBody>
      </p:sp>
    </p:spTree>
    <p:extLst>
      <p:ext uri="{BB962C8B-B14F-4D97-AF65-F5344CB8AC3E}">
        <p14:creationId xmlns:p14="http://schemas.microsoft.com/office/powerpoint/2010/main" val="2930691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DBE65-969E-451D-ACFB-F51E4581F4CF}"/>
              </a:ext>
            </a:extLst>
          </p:cNvPr>
          <p:cNvSpPr txBox="1">
            <a:spLocks/>
          </p:cNvSpPr>
          <p:nvPr/>
        </p:nvSpPr>
        <p:spPr>
          <a:xfrm>
            <a:off x="646557" y="771568"/>
            <a:ext cx="3461396" cy="5904656"/>
          </a:xfrm>
          <a:prstGeom prst="rect">
            <a:avLst/>
          </a:prstGeom>
          <a:solidFill>
            <a:schemeClr val="bg1"/>
          </a:solid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800" i="1" dirty="0"/>
              <a:t>This presentation is made possible by people with lived/living experience of drug use sharing their knowledge and experience with paid educators. Without their generosity, this presentation would be impossible. </a:t>
            </a:r>
          </a:p>
          <a:p>
            <a:endParaRPr lang="en-CA" dirty="0"/>
          </a:p>
        </p:txBody>
      </p:sp>
      <p:pic>
        <p:nvPicPr>
          <p:cNvPr id="4" name="Picture 3">
            <a:extLst>
              <a:ext uri="{FF2B5EF4-FFF2-40B4-BE49-F238E27FC236}">
                <a16:creationId xmlns:a16="http://schemas.microsoft.com/office/drawing/2014/main" id="{9FC6DC1B-4EE8-4F4B-A503-9BA4AAEF5B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527" y="615301"/>
            <a:ext cx="2342468" cy="2449947"/>
          </a:xfrm>
          <a:prstGeom prst="rect">
            <a:avLst/>
          </a:prstGeom>
        </p:spPr>
      </p:pic>
      <p:pic>
        <p:nvPicPr>
          <p:cNvPr id="5" name="Picture 4">
            <a:extLst>
              <a:ext uri="{FF2B5EF4-FFF2-40B4-BE49-F238E27FC236}">
                <a16:creationId xmlns:a16="http://schemas.microsoft.com/office/drawing/2014/main" id="{3D88EFB6-4DE3-4F52-BF47-DD692CAF5F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5274" y="3065249"/>
            <a:ext cx="3610977" cy="3610977"/>
          </a:xfrm>
          <a:prstGeom prst="rect">
            <a:avLst/>
          </a:prstGeom>
        </p:spPr>
      </p:pic>
    </p:spTree>
    <p:extLst>
      <p:ext uri="{BB962C8B-B14F-4D97-AF65-F5344CB8AC3E}">
        <p14:creationId xmlns:p14="http://schemas.microsoft.com/office/powerpoint/2010/main" val="141460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28"/>
            <a:ext cx="9144000" cy="6845744"/>
          </a:xfrm>
          <a:prstGeom prst="rect">
            <a:avLst/>
          </a:prstGeom>
        </p:spPr>
      </p:pic>
    </p:spTree>
    <p:extLst>
      <p:ext uri="{BB962C8B-B14F-4D97-AF65-F5344CB8AC3E}">
        <p14:creationId xmlns:p14="http://schemas.microsoft.com/office/powerpoint/2010/main" val="904515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28"/>
            <a:ext cx="9144000" cy="6845744"/>
          </a:xfrm>
          <a:prstGeom prst="rect">
            <a:avLst/>
          </a:prstGeom>
        </p:spPr>
      </p:pic>
    </p:spTree>
    <p:extLst>
      <p:ext uri="{BB962C8B-B14F-4D97-AF65-F5344CB8AC3E}">
        <p14:creationId xmlns:p14="http://schemas.microsoft.com/office/powerpoint/2010/main" val="537500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6043"/>
            <a:ext cx="9144000" cy="4865915"/>
          </a:xfrm>
          <a:prstGeom prst="rect">
            <a:avLst/>
          </a:prstGeom>
        </p:spPr>
      </p:pic>
    </p:spTree>
    <p:extLst>
      <p:ext uri="{BB962C8B-B14F-4D97-AF65-F5344CB8AC3E}">
        <p14:creationId xmlns:p14="http://schemas.microsoft.com/office/powerpoint/2010/main" val="267049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 y="1984917"/>
            <a:ext cx="3850888" cy="2888166"/>
          </a:xfrm>
          <a:prstGeom prst="rect">
            <a:avLst/>
          </a:prstGeom>
        </p:spPr>
      </p:pic>
    </p:spTree>
    <p:extLst>
      <p:ext uri="{BB962C8B-B14F-4D97-AF65-F5344CB8AC3E}">
        <p14:creationId xmlns:p14="http://schemas.microsoft.com/office/powerpoint/2010/main" val="2613908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0501" y="1571629"/>
            <a:ext cx="200025" cy="114300"/>
            <a:chOff x="381000" y="1428756"/>
            <a:chExt cx="400050" cy="228600"/>
          </a:xfrm>
        </p:grpSpPr>
        <p:sp>
          <p:nvSpPr>
            <p:cNvPr id="3" name="object 3"/>
            <p:cNvSpPr/>
            <p:nvPr/>
          </p:nvSpPr>
          <p:spPr>
            <a:xfrm>
              <a:off x="381000" y="1543052"/>
              <a:ext cx="210185" cy="0"/>
            </a:xfrm>
            <a:custGeom>
              <a:avLst/>
              <a:gdLst/>
              <a:ahLst/>
              <a:cxnLst/>
              <a:rect l="l" t="t" r="r" b="b"/>
              <a:pathLst>
                <a:path w="210184">
                  <a:moveTo>
                    <a:pt x="209712" y="0"/>
                  </a:moveTo>
                  <a:lnTo>
                    <a:pt x="0" y="0"/>
                  </a:lnTo>
                </a:path>
              </a:pathLst>
            </a:custGeom>
            <a:solidFill>
              <a:srgbClr val="D2D2D2"/>
            </a:solidFill>
          </p:spPr>
          <p:txBody>
            <a:bodyPr wrap="square" lIns="0" tIns="0" rIns="0" bIns="0" rtlCol="0"/>
            <a:lstStyle/>
            <a:p>
              <a:endParaRPr sz="700"/>
            </a:p>
          </p:txBody>
        </p:sp>
        <p:sp>
          <p:nvSpPr>
            <p:cNvPr id="4" name="object 4"/>
            <p:cNvSpPr/>
            <p:nvPr/>
          </p:nvSpPr>
          <p:spPr>
            <a:xfrm>
              <a:off x="381000" y="1543052"/>
              <a:ext cx="210185" cy="0"/>
            </a:xfrm>
            <a:custGeom>
              <a:avLst/>
              <a:gdLst/>
              <a:ahLst/>
              <a:cxnLst/>
              <a:rect l="l" t="t" r="r" b="b"/>
              <a:pathLst>
                <a:path w="210184">
                  <a:moveTo>
                    <a:pt x="209712" y="0"/>
                  </a:moveTo>
                  <a:lnTo>
                    <a:pt x="0" y="0"/>
                  </a:lnTo>
                </a:path>
              </a:pathLst>
            </a:custGeom>
            <a:ln w="38098">
              <a:solidFill>
                <a:srgbClr val="F4E45B"/>
              </a:solidFill>
            </a:ln>
          </p:spPr>
          <p:txBody>
            <a:bodyPr wrap="square" lIns="0" tIns="0" rIns="0" bIns="0" rtlCol="0"/>
            <a:lstStyle/>
            <a:p>
              <a:endParaRPr sz="700"/>
            </a:p>
          </p:txBody>
        </p:sp>
        <p:sp>
          <p:nvSpPr>
            <p:cNvPr id="5" name="object 5"/>
            <p:cNvSpPr/>
            <p:nvPr/>
          </p:nvSpPr>
          <p:spPr>
            <a:xfrm>
              <a:off x="589565" y="1428756"/>
              <a:ext cx="191770" cy="228600"/>
            </a:xfrm>
            <a:custGeom>
              <a:avLst/>
              <a:gdLst/>
              <a:ahLst/>
              <a:cxnLst/>
              <a:rect l="l" t="t" r="r" b="b"/>
              <a:pathLst>
                <a:path w="191770" h="228600">
                  <a:moveTo>
                    <a:pt x="0" y="228590"/>
                  </a:moveTo>
                  <a:lnTo>
                    <a:pt x="0" y="0"/>
                  </a:lnTo>
                  <a:lnTo>
                    <a:pt x="191204" y="114295"/>
                  </a:lnTo>
                  <a:lnTo>
                    <a:pt x="0" y="228590"/>
                  </a:lnTo>
                  <a:close/>
                </a:path>
              </a:pathLst>
            </a:custGeom>
            <a:solidFill>
              <a:srgbClr val="F4E45B"/>
            </a:solidFill>
          </p:spPr>
          <p:txBody>
            <a:bodyPr wrap="square" lIns="0" tIns="0" rIns="0" bIns="0" rtlCol="0"/>
            <a:lstStyle/>
            <a:p>
              <a:endParaRPr sz="700"/>
            </a:p>
          </p:txBody>
        </p:sp>
      </p:grpSp>
      <p:pic>
        <p:nvPicPr>
          <p:cNvPr id="6" name="object 6"/>
          <p:cNvPicPr/>
          <p:nvPr/>
        </p:nvPicPr>
        <p:blipFill>
          <a:blip r:embed="rId3" cstate="print"/>
          <a:stretch>
            <a:fillRect/>
          </a:stretch>
        </p:blipFill>
        <p:spPr>
          <a:xfrm>
            <a:off x="4891097" y="1643071"/>
            <a:ext cx="4252905" cy="3314692"/>
          </a:xfrm>
          <a:prstGeom prst="rect">
            <a:avLst/>
          </a:prstGeom>
        </p:spPr>
      </p:pic>
      <p:pic>
        <p:nvPicPr>
          <p:cNvPr id="7" name="object 7"/>
          <p:cNvPicPr/>
          <p:nvPr/>
        </p:nvPicPr>
        <p:blipFill>
          <a:blip r:embed="rId4" cstate="print"/>
          <a:stretch>
            <a:fillRect/>
          </a:stretch>
        </p:blipFill>
        <p:spPr>
          <a:xfrm>
            <a:off x="2239475" y="600861"/>
            <a:ext cx="4606669" cy="332561"/>
          </a:xfrm>
          <a:prstGeom prst="rect">
            <a:avLst/>
          </a:prstGeom>
        </p:spPr>
      </p:pic>
      <p:grpSp>
        <p:nvGrpSpPr>
          <p:cNvPr id="9" name="object 9"/>
          <p:cNvGrpSpPr/>
          <p:nvPr/>
        </p:nvGrpSpPr>
        <p:grpSpPr>
          <a:xfrm>
            <a:off x="190501" y="3128971"/>
            <a:ext cx="200025" cy="114300"/>
            <a:chOff x="381000" y="4543440"/>
            <a:chExt cx="400050" cy="228600"/>
          </a:xfrm>
        </p:grpSpPr>
        <p:sp>
          <p:nvSpPr>
            <p:cNvPr id="10" name="object 10"/>
            <p:cNvSpPr/>
            <p:nvPr/>
          </p:nvSpPr>
          <p:spPr>
            <a:xfrm>
              <a:off x="381000" y="4657739"/>
              <a:ext cx="210185" cy="0"/>
            </a:xfrm>
            <a:custGeom>
              <a:avLst/>
              <a:gdLst/>
              <a:ahLst/>
              <a:cxnLst/>
              <a:rect l="l" t="t" r="r" b="b"/>
              <a:pathLst>
                <a:path w="210184">
                  <a:moveTo>
                    <a:pt x="209712" y="0"/>
                  </a:moveTo>
                  <a:lnTo>
                    <a:pt x="0" y="0"/>
                  </a:lnTo>
                </a:path>
              </a:pathLst>
            </a:custGeom>
            <a:solidFill>
              <a:srgbClr val="D2D2D2"/>
            </a:solidFill>
          </p:spPr>
          <p:txBody>
            <a:bodyPr wrap="square" lIns="0" tIns="0" rIns="0" bIns="0" rtlCol="0"/>
            <a:lstStyle/>
            <a:p>
              <a:endParaRPr sz="700"/>
            </a:p>
          </p:txBody>
        </p:sp>
        <p:sp>
          <p:nvSpPr>
            <p:cNvPr id="11" name="object 11"/>
            <p:cNvSpPr/>
            <p:nvPr/>
          </p:nvSpPr>
          <p:spPr>
            <a:xfrm>
              <a:off x="381000" y="4657739"/>
              <a:ext cx="210185" cy="0"/>
            </a:xfrm>
            <a:custGeom>
              <a:avLst/>
              <a:gdLst/>
              <a:ahLst/>
              <a:cxnLst/>
              <a:rect l="l" t="t" r="r" b="b"/>
              <a:pathLst>
                <a:path w="210184">
                  <a:moveTo>
                    <a:pt x="209712" y="0"/>
                  </a:moveTo>
                  <a:lnTo>
                    <a:pt x="0" y="0"/>
                  </a:lnTo>
                </a:path>
              </a:pathLst>
            </a:custGeom>
            <a:ln w="38098">
              <a:solidFill>
                <a:srgbClr val="F4E45B"/>
              </a:solidFill>
            </a:ln>
          </p:spPr>
          <p:txBody>
            <a:bodyPr wrap="square" lIns="0" tIns="0" rIns="0" bIns="0" rtlCol="0"/>
            <a:lstStyle/>
            <a:p>
              <a:endParaRPr sz="700"/>
            </a:p>
          </p:txBody>
        </p:sp>
        <p:sp>
          <p:nvSpPr>
            <p:cNvPr id="12" name="object 12"/>
            <p:cNvSpPr/>
            <p:nvPr/>
          </p:nvSpPr>
          <p:spPr>
            <a:xfrm>
              <a:off x="589565" y="4543440"/>
              <a:ext cx="191770" cy="228600"/>
            </a:xfrm>
            <a:custGeom>
              <a:avLst/>
              <a:gdLst/>
              <a:ahLst/>
              <a:cxnLst/>
              <a:rect l="l" t="t" r="r" b="b"/>
              <a:pathLst>
                <a:path w="191770" h="228600">
                  <a:moveTo>
                    <a:pt x="0" y="228590"/>
                  </a:moveTo>
                  <a:lnTo>
                    <a:pt x="0" y="0"/>
                  </a:lnTo>
                  <a:lnTo>
                    <a:pt x="191204" y="114295"/>
                  </a:lnTo>
                  <a:lnTo>
                    <a:pt x="0" y="228590"/>
                  </a:lnTo>
                  <a:close/>
                </a:path>
              </a:pathLst>
            </a:custGeom>
            <a:solidFill>
              <a:srgbClr val="F4E45B"/>
            </a:solidFill>
          </p:spPr>
          <p:txBody>
            <a:bodyPr wrap="square" lIns="0" tIns="0" rIns="0" bIns="0" rtlCol="0"/>
            <a:lstStyle/>
            <a:p>
              <a:endParaRPr sz="700"/>
            </a:p>
          </p:txBody>
        </p:sp>
      </p:grpSp>
      <p:grpSp>
        <p:nvGrpSpPr>
          <p:cNvPr id="13" name="object 13"/>
          <p:cNvGrpSpPr/>
          <p:nvPr/>
        </p:nvGrpSpPr>
        <p:grpSpPr>
          <a:xfrm>
            <a:off x="190501" y="2157417"/>
            <a:ext cx="200025" cy="114300"/>
            <a:chOff x="381000" y="2600331"/>
            <a:chExt cx="400050" cy="228600"/>
          </a:xfrm>
        </p:grpSpPr>
        <p:sp>
          <p:nvSpPr>
            <p:cNvPr id="14" name="object 14"/>
            <p:cNvSpPr/>
            <p:nvPr/>
          </p:nvSpPr>
          <p:spPr>
            <a:xfrm>
              <a:off x="381000" y="2714627"/>
              <a:ext cx="210185" cy="0"/>
            </a:xfrm>
            <a:custGeom>
              <a:avLst/>
              <a:gdLst/>
              <a:ahLst/>
              <a:cxnLst/>
              <a:rect l="l" t="t" r="r" b="b"/>
              <a:pathLst>
                <a:path w="210184">
                  <a:moveTo>
                    <a:pt x="209712" y="0"/>
                  </a:moveTo>
                  <a:lnTo>
                    <a:pt x="0" y="0"/>
                  </a:lnTo>
                </a:path>
              </a:pathLst>
            </a:custGeom>
            <a:solidFill>
              <a:srgbClr val="D2D2D2"/>
            </a:solidFill>
          </p:spPr>
          <p:txBody>
            <a:bodyPr wrap="square" lIns="0" tIns="0" rIns="0" bIns="0" rtlCol="0"/>
            <a:lstStyle/>
            <a:p>
              <a:endParaRPr sz="700"/>
            </a:p>
          </p:txBody>
        </p:sp>
        <p:sp>
          <p:nvSpPr>
            <p:cNvPr id="15" name="object 15"/>
            <p:cNvSpPr/>
            <p:nvPr/>
          </p:nvSpPr>
          <p:spPr>
            <a:xfrm>
              <a:off x="381000" y="2714627"/>
              <a:ext cx="210185" cy="0"/>
            </a:xfrm>
            <a:custGeom>
              <a:avLst/>
              <a:gdLst/>
              <a:ahLst/>
              <a:cxnLst/>
              <a:rect l="l" t="t" r="r" b="b"/>
              <a:pathLst>
                <a:path w="210184">
                  <a:moveTo>
                    <a:pt x="209712" y="0"/>
                  </a:moveTo>
                  <a:lnTo>
                    <a:pt x="0" y="0"/>
                  </a:lnTo>
                </a:path>
              </a:pathLst>
            </a:custGeom>
            <a:ln w="38098">
              <a:solidFill>
                <a:srgbClr val="F4E45B"/>
              </a:solidFill>
            </a:ln>
          </p:spPr>
          <p:txBody>
            <a:bodyPr wrap="square" lIns="0" tIns="0" rIns="0" bIns="0" rtlCol="0"/>
            <a:lstStyle/>
            <a:p>
              <a:endParaRPr sz="700"/>
            </a:p>
          </p:txBody>
        </p:sp>
        <p:sp>
          <p:nvSpPr>
            <p:cNvPr id="16" name="object 16"/>
            <p:cNvSpPr/>
            <p:nvPr/>
          </p:nvSpPr>
          <p:spPr>
            <a:xfrm>
              <a:off x="589565" y="2600331"/>
              <a:ext cx="191770" cy="228600"/>
            </a:xfrm>
            <a:custGeom>
              <a:avLst/>
              <a:gdLst/>
              <a:ahLst/>
              <a:cxnLst/>
              <a:rect l="l" t="t" r="r" b="b"/>
              <a:pathLst>
                <a:path w="191770" h="228600">
                  <a:moveTo>
                    <a:pt x="0" y="228590"/>
                  </a:moveTo>
                  <a:lnTo>
                    <a:pt x="0" y="0"/>
                  </a:lnTo>
                  <a:lnTo>
                    <a:pt x="191204" y="114295"/>
                  </a:lnTo>
                  <a:lnTo>
                    <a:pt x="0" y="228590"/>
                  </a:lnTo>
                  <a:close/>
                </a:path>
              </a:pathLst>
            </a:custGeom>
            <a:solidFill>
              <a:srgbClr val="F4E45B"/>
            </a:solidFill>
          </p:spPr>
          <p:txBody>
            <a:bodyPr wrap="square" lIns="0" tIns="0" rIns="0" bIns="0" rtlCol="0"/>
            <a:lstStyle/>
            <a:p>
              <a:endParaRPr sz="700"/>
            </a:p>
          </p:txBody>
        </p:sp>
      </p:grpSp>
      <p:grpSp>
        <p:nvGrpSpPr>
          <p:cNvPr id="17" name="object 17"/>
          <p:cNvGrpSpPr/>
          <p:nvPr/>
        </p:nvGrpSpPr>
        <p:grpSpPr>
          <a:xfrm>
            <a:off x="190501" y="2719395"/>
            <a:ext cx="200025" cy="114300"/>
            <a:chOff x="381000" y="3724290"/>
            <a:chExt cx="400050" cy="228600"/>
          </a:xfrm>
        </p:grpSpPr>
        <p:sp>
          <p:nvSpPr>
            <p:cNvPr id="18" name="object 18"/>
            <p:cNvSpPr/>
            <p:nvPr/>
          </p:nvSpPr>
          <p:spPr>
            <a:xfrm>
              <a:off x="381000" y="3838589"/>
              <a:ext cx="210185" cy="0"/>
            </a:xfrm>
            <a:custGeom>
              <a:avLst/>
              <a:gdLst/>
              <a:ahLst/>
              <a:cxnLst/>
              <a:rect l="l" t="t" r="r" b="b"/>
              <a:pathLst>
                <a:path w="210184">
                  <a:moveTo>
                    <a:pt x="209712" y="0"/>
                  </a:moveTo>
                  <a:lnTo>
                    <a:pt x="0" y="0"/>
                  </a:lnTo>
                </a:path>
              </a:pathLst>
            </a:custGeom>
            <a:solidFill>
              <a:srgbClr val="D2D2D2"/>
            </a:solidFill>
          </p:spPr>
          <p:txBody>
            <a:bodyPr wrap="square" lIns="0" tIns="0" rIns="0" bIns="0" rtlCol="0"/>
            <a:lstStyle/>
            <a:p>
              <a:endParaRPr sz="700"/>
            </a:p>
          </p:txBody>
        </p:sp>
        <p:sp>
          <p:nvSpPr>
            <p:cNvPr id="19" name="object 19"/>
            <p:cNvSpPr/>
            <p:nvPr/>
          </p:nvSpPr>
          <p:spPr>
            <a:xfrm>
              <a:off x="381000" y="3838589"/>
              <a:ext cx="210185" cy="0"/>
            </a:xfrm>
            <a:custGeom>
              <a:avLst/>
              <a:gdLst/>
              <a:ahLst/>
              <a:cxnLst/>
              <a:rect l="l" t="t" r="r" b="b"/>
              <a:pathLst>
                <a:path w="210184">
                  <a:moveTo>
                    <a:pt x="209712" y="0"/>
                  </a:moveTo>
                  <a:lnTo>
                    <a:pt x="0" y="0"/>
                  </a:lnTo>
                </a:path>
              </a:pathLst>
            </a:custGeom>
            <a:ln w="38098">
              <a:solidFill>
                <a:srgbClr val="F4E45B"/>
              </a:solidFill>
            </a:ln>
          </p:spPr>
          <p:txBody>
            <a:bodyPr wrap="square" lIns="0" tIns="0" rIns="0" bIns="0" rtlCol="0"/>
            <a:lstStyle/>
            <a:p>
              <a:endParaRPr sz="700"/>
            </a:p>
          </p:txBody>
        </p:sp>
        <p:sp>
          <p:nvSpPr>
            <p:cNvPr id="20" name="object 20"/>
            <p:cNvSpPr/>
            <p:nvPr/>
          </p:nvSpPr>
          <p:spPr>
            <a:xfrm>
              <a:off x="589565" y="3724290"/>
              <a:ext cx="191770" cy="228600"/>
            </a:xfrm>
            <a:custGeom>
              <a:avLst/>
              <a:gdLst/>
              <a:ahLst/>
              <a:cxnLst/>
              <a:rect l="l" t="t" r="r" b="b"/>
              <a:pathLst>
                <a:path w="191770" h="228600">
                  <a:moveTo>
                    <a:pt x="0" y="228590"/>
                  </a:moveTo>
                  <a:lnTo>
                    <a:pt x="0" y="0"/>
                  </a:lnTo>
                  <a:lnTo>
                    <a:pt x="191204" y="114295"/>
                  </a:lnTo>
                  <a:lnTo>
                    <a:pt x="0" y="228590"/>
                  </a:lnTo>
                  <a:close/>
                </a:path>
              </a:pathLst>
            </a:custGeom>
            <a:solidFill>
              <a:srgbClr val="F4E45B"/>
            </a:solidFill>
          </p:spPr>
          <p:txBody>
            <a:bodyPr wrap="square" lIns="0" tIns="0" rIns="0" bIns="0" rtlCol="0"/>
            <a:lstStyle/>
            <a:p>
              <a:endParaRPr sz="700"/>
            </a:p>
          </p:txBody>
        </p:sp>
      </p:grpSp>
      <p:sp>
        <p:nvSpPr>
          <p:cNvPr id="21" name="object 21"/>
          <p:cNvSpPr txBox="1"/>
          <p:nvPr/>
        </p:nvSpPr>
        <p:spPr>
          <a:xfrm>
            <a:off x="465139" y="1484314"/>
            <a:ext cx="7092315" cy="4517327"/>
          </a:xfrm>
          <a:prstGeom prst="rect">
            <a:avLst/>
          </a:prstGeom>
        </p:spPr>
        <p:txBody>
          <a:bodyPr vert="horz" wrap="square" lIns="0" tIns="6033" rIns="0" bIns="0" rtlCol="0">
            <a:spAutoFit/>
          </a:bodyPr>
          <a:lstStyle/>
          <a:p>
            <a:pPr marL="6351" marR="3213338">
              <a:lnSpc>
                <a:spcPts val="1691"/>
              </a:lnSpc>
              <a:spcBef>
                <a:spcPts val="48"/>
              </a:spcBef>
            </a:pPr>
            <a:r>
              <a:rPr sz="1200" spc="75" dirty="0">
                <a:solidFill>
                  <a:srgbClr val="011606"/>
                </a:solidFill>
                <a:latin typeface="Verdana"/>
                <a:cs typeface="Verdana"/>
              </a:rPr>
              <a:t>P</a:t>
            </a:r>
            <a:r>
              <a:rPr sz="1351" spc="-63" dirty="0">
                <a:solidFill>
                  <a:srgbClr val="011606"/>
                </a:solidFill>
                <a:latin typeface="Verdana"/>
                <a:cs typeface="Verdana"/>
              </a:rPr>
              <a:t>a</a:t>
            </a:r>
            <a:r>
              <a:rPr sz="1351" spc="-55" dirty="0">
                <a:solidFill>
                  <a:srgbClr val="011606"/>
                </a:solidFill>
                <a:latin typeface="Verdana"/>
                <a:cs typeface="Verdana"/>
              </a:rPr>
              <a:t>r</a:t>
            </a:r>
            <a:r>
              <a:rPr sz="1351" spc="-15" dirty="0">
                <a:solidFill>
                  <a:srgbClr val="011606"/>
                </a:solidFill>
                <a:latin typeface="Verdana"/>
                <a:cs typeface="Verdana"/>
              </a:rPr>
              <a:t>t</a:t>
            </a:r>
            <a:r>
              <a:rPr sz="1351" spc="-33" dirty="0">
                <a:solidFill>
                  <a:srgbClr val="011606"/>
                </a:solidFill>
                <a:latin typeface="Verdana"/>
                <a:cs typeface="Verdana"/>
              </a:rPr>
              <a:t>n</a:t>
            </a:r>
            <a:r>
              <a:rPr sz="1351" spc="-35" dirty="0">
                <a:solidFill>
                  <a:srgbClr val="011606"/>
                </a:solidFill>
                <a:latin typeface="Verdana"/>
                <a:cs typeface="Verdana"/>
              </a:rPr>
              <a:t>e</a:t>
            </a:r>
            <a:r>
              <a:rPr sz="1351" spc="-55" dirty="0">
                <a:solidFill>
                  <a:srgbClr val="011606"/>
                </a:solidFill>
                <a:latin typeface="Verdana"/>
                <a:cs typeface="Verdana"/>
              </a:rPr>
              <a:t>r</a:t>
            </a:r>
            <a:r>
              <a:rPr sz="1351" spc="-57" dirty="0">
                <a:solidFill>
                  <a:srgbClr val="011606"/>
                </a:solidFill>
                <a:latin typeface="Verdana"/>
                <a:cs typeface="Verdana"/>
              </a:rPr>
              <a:t>s</a:t>
            </a:r>
            <a:r>
              <a:rPr sz="1351" spc="-33" dirty="0">
                <a:solidFill>
                  <a:srgbClr val="011606"/>
                </a:solidFill>
                <a:latin typeface="Verdana"/>
                <a:cs typeface="Verdana"/>
              </a:rPr>
              <a:t>h</a:t>
            </a:r>
            <a:r>
              <a:rPr sz="1351" spc="-25" dirty="0">
                <a:solidFill>
                  <a:srgbClr val="011606"/>
                </a:solidFill>
                <a:latin typeface="Verdana"/>
                <a:cs typeface="Verdana"/>
              </a:rPr>
              <a:t>i</a:t>
            </a:r>
            <a:r>
              <a:rPr sz="1351" spc="11" dirty="0">
                <a:solidFill>
                  <a:srgbClr val="011606"/>
                </a:solidFill>
                <a:latin typeface="Verdana"/>
                <a:cs typeface="Verdana"/>
              </a:rPr>
              <a:t>p</a:t>
            </a:r>
            <a:r>
              <a:rPr sz="1351" spc="-125" dirty="0">
                <a:solidFill>
                  <a:srgbClr val="011606"/>
                </a:solidFill>
                <a:latin typeface="Verdana"/>
                <a:cs typeface="Verdana"/>
              </a:rPr>
              <a:t> </a:t>
            </a:r>
            <a:r>
              <a:rPr sz="1351" spc="-48" dirty="0">
                <a:solidFill>
                  <a:srgbClr val="011606"/>
                </a:solidFill>
                <a:latin typeface="Verdana"/>
                <a:cs typeface="Verdana"/>
              </a:rPr>
              <a:t>w</a:t>
            </a:r>
            <a:r>
              <a:rPr sz="1351" spc="-25" dirty="0">
                <a:solidFill>
                  <a:srgbClr val="011606"/>
                </a:solidFill>
                <a:latin typeface="Verdana"/>
                <a:cs typeface="Verdana"/>
              </a:rPr>
              <a:t>i</a:t>
            </a:r>
            <a:r>
              <a:rPr sz="1351" spc="-15" dirty="0">
                <a:solidFill>
                  <a:srgbClr val="011606"/>
                </a:solidFill>
                <a:latin typeface="Verdana"/>
                <a:cs typeface="Verdana"/>
              </a:rPr>
              <a:t>t</a:t>
            </a:r>
            <a:r>
              <a:rPr sz="1351" spc="-33" dirty="0">
                <a:solidFill>
                  <a:srgbClr val="011606"/>
                </a:solidFill>
                <a:latin typeface="Verdana"/>
                <a:cs typeface="Verdana"/>
              </a:rPr>
              <a:t>h</a:t>
            </a:r>
            <a:r>
              <a:rPr sz="1351" spc="-125" dirty="0">
                <a:solidFill>
                  <a:srgbClr val="011606"/>
                </a:solidFill>
                <a:latin typeface="Verdana"/>
                <a:cs typeface="Verdana"/>
              </a:rPr>
              <a:t> </a:t>
            </a:r>
            <a:r>
              <a:rPr sz="1351" spc="-93" dirty="0">
                <a:solidFill>
                  <a:srgbClr val="011606"/>
                </a:solidFill>
                <a:latin typeface="Verdana"/>
                <a:cs typeface="Verdana"/>
              </a:rPr>
              <a:t>S</a:t>
            </a:r>
            <a:r>
              <a:rPr sz="1351" spc="31" dirty="0">
                <a:solidFill>
                  <a:srgbClr val="011606"/>
                </a:solidFill>
                <a:latin typeface="Verdana"/>
                <a:cs typeface="Verdana"/>
              </a:rPr>
              <a:t>O</a:t>
            </a:r>
            <a:r>
              <a:rPr sz="1351" spc="25" dirty="0">
                <a:solidFill>
                  <a:srgbClr val="011606"/>
                </a:solidFill>
                <a:latin typeface="Verdana"/>
                <a:cs typeface="Verdana"/>
              </a:rPr>
              <a:t>L</a:t>
            </a:r>
            <a:r>
              <a:rPr sz="1351" spc="-185" dirty="0">
                <a:solidFill>
                  <a:srgbClr val="011606"/>
                </a:solidFill>
                <a:latin typeface="Verdana"/>
                <a:cs typeface="Verdana"/>
              </a:rPr>
              <a:t>I</a:t>
            </a:r>
            <a:r>
              <a:rPr sz="1351" spc="-31" dirty="0">
                <a:solidFill>
                  <a:srgbClr val="011606"/>
                </a:solidFill>
                <a:latin typeface="Verdana"/>
                <a:cs typeface="Verdana"/>
              </a:rPr>
              <a:t>D</a:t>
            </a:r>
            <a:r>
              <a:rPr sz="1351" spc="-125" dirty="0">
                <a:solidFill>
                  <a:srgbClr val="011606"/>
                </a:solidFill>
                <a:latin typeface="Verdana"/>
                <a:cs typeface="Verdana"/>
              </a:rPr>
              <a:t> </a:t>
            </a:r>
            <a:r>
              <a:rPr sz="1351" spc="31" dirty="0">
                <a:solidFill>
                  <a:srgbClr val="011606"/>
                </a:solidFill>
                <a:latin typeface="Verdana"/>
                <a:cs typeface="Verdana"/>
              </a:rPr>
              <a:t>O</a:t>
            </a:r>
            <a:r>
              <a:rPr sz="1351" spc="-33" dirty="0">
                <a:solidFill>
                  <a:srgbClr val="011606"/>
                </a:solidFill>
                <a:latin typeface="Verdana"/>
                <a:cs typeface="Verdana"/>
              </a:rPr>
              <a:t>u</a:t>
            </a:r>
            <a:r>
              <a:rPr sz="1351" spc="-15" dirty="0">
                <a:solidFill>
                  <a:srgbClr val="011606"/>
                </a:solidFill>
                <a:latin typeface="Verdana"/>
                <a:cs typeface="Verdana"/>
              </a:rPr>
              <a:t>t</a:t>
            </a:r>
            <a:r>
              <a:rPr sz="1351" spc="-55" dirty="0">
                <a:solidFill>
                  <a:srgbClr val="011606"/>
                </a:solidFill>
                <a:latin typeface="Verdana"/>
                <a:cs typeface="Verdana"/>
              </a:rPr>
              <a:t>r</a:t>
            </a:r>
            <a:r>
              <a:rPr sz="1351" spc="-35" dirty="0">
                <a:solidFill>
                  <a:srgbClr val="011606"/>
                </a:solidFill>
                <a:latin typeface="Verdana"/>
                <a:cs typeface="Verdana"/>
              </a:rPr>
              <a:t>e</a:t>
            </a:r>
            <a:r>
              <a:rPr sz="1351" spc="-63" dirty="0">
                <a:solidFill>
                  <a:srgbClr val="011606"/>
                </a:solidFill>
                <a:latin typeface="Verdana"/>
                <a:cs typeface="Verdana"/>
              </a:rPr>
              <a:t>a</a:t>
            </a:r>
            <a:r>
              <a:rPr sz="1351" spc="20" dirty="0">
                <a:solidFill>
                  <a:srgbClr val="011606"/>
                </a:solidFill>
                <a:latin typeface="Verdana"/>
                <a:cs typeface="Verdana"/>
              </a:rPr>
              <a:t>c</a:t>
            </a:r>
            <a:r>
              <a:rPr sz="1351" spc="-33" dirty="0">
                <a:solidFill>
                  <a:srgbClr val="011606"/>
                </a:solidFill>
                <a:latin typeface="Verdana"/>
                <a:cs typeface="Verdana"/>
              </a:rPr>
              <a:t>h</a:t>
            </a:r>
            <a:r>
              <a:rPr sz="1351" spc="-125" dirty="0">
                <a:solidFill>
                  <a:srgbClr val="011606"/>
                </a:solidFill>
                <a:latin typeface="Verdana"/>
                <a:cs typeface="Verdana"/>
              </a:rPr>
              <a:t> </a:t>
            </a:r>
            <a:r>
              <a:rPr sz="1351" spc="-63" dirty="0">
                <a:solidFill>
                  <a:srgbClr val="011606"/>
                </a:solidFill>
                <a:latin typeface="Verdana"/>
                <a:cs typeface="Verdana"/>
              </a:rPr>
              <a:t>a</a:t>
            </a:r>
            <a:r>
              <a:rPr sz="1351" spc="-33" dirty="0">
                <a:solidFill>
                  <a:srgbClr val="011606"/>
                </a:solidFill>
                <a:latin typeface="Verdana"/>
                <a:cs typeface="Verdana"/>
              </a:rPr>
              <a:t>n</a:t>
            </a:r>
            <a:r>
              <a:rPr sz="1351" spc="11" dirty="0">
                <a:solidFill>
                  <a:srgbClr val="011606"/>
                </a:solidFill>
                <a:latin typeface="Verdana"/>
                <a:cs typeface="Verdana"/>
              </a:rPr>
              <a:t>d</a:t>
            </a:r>
            <a:r>
              <a:rPr sz="1351" spc="-125" dirty="0">
                <a:solidFill>
                  <a:srgbClr val="011606"/>
                </a:solidFill>
                <a:latin typeface="Verdana"/>
                <a:cs typeface="Verdana"/>
              </a:rPr>
              <a:t> </a:t>
            </a:r>
            <a:r>
              <a:rPr sz="1351" spc="-3" dirty="0">
                <a:solidFill>
                  <a:srgbClr val="011606"/>
                </a:solidFill>
                <a:latin typeface="Verdana"/>
                <a:cs typeface="Verdana"/>
              </a:rPr>
              <a:t>C</a:t>
            </a:r>
            <a:r>
              <a:rPr sz="1351" spc="-63" dirty="0">
                <a:solidFill>
                  <a:srgbClr val="011606"/>
                </a:solidFill>
                <a:latin typeface="Verdana"/>
                <a:cs typeface="Verdana"/>
              </a:rPr>
              <a:t>a</a:t>
            </a:r>
            <a:r>
              <a:rPr sz="1351" spc="-33" dirty="0">
                <a:solidFill>
                  <a:srgbClr val="011606"/>
                </a:solidFill>
                <a:latin typeface="Verdana"/>
                <a:cs typeface="Verdana"/>
              </a:rPr>
              <a:t>n</a:t>
            </a:r>
            <a:r>
              <a:rPr sz="1351" spc="-63" dirty="0">
                <a:solidFill>
                  <a:srgbClr val="011606"/>
                </a:solidFill>
                <a:latin typeface="Verdana"/>
                <a:cs typeface="Verdana"/>
              </a:rPr>
              <a:t>a</a:t>
            </a:r>
            <a:r>
              <a:rPr sz="1351" spc="11" dirty="0">
                <a:solidFill>
                  <a:srgbClr val="011606"/>
                </a:solidFill>
                <a:latin typeface="Verdana"/>
                <a:cs typeface="Verdana"/>
              </a:rPr>
              <a:t>d</a:t>
            </a:r>
            <a:r>
              <a:rPr sz="1351" spc="-25" dirty="0">
                <a:solidFill>
                  <a:srgbClr val="011606"/>
                </a:solidFill>
                <a:latin typeface="Verdana"/>
                <a:cs typeface="Verdana"/>
              </a:rPr>
              <a:t>i</a:t>
            </a:r>
            <a:r>
              <a:rPr sz="1351" spc="-63" dirty="0">
                <a:solidFill>
                  <a:srgbClr val="011606"/>
                </a:solidFill>
                <a:latin typeface="Verdana"/>
                <a:cs typeface="Verdana"/>
              </a:rPr>
              <a:t>a</a:t>
            </a:r>
            <a:r>
              <a:rPr sz="1351" spc="-25" dirty="0">
                <a:solidFill>
                  <a:srgbClr val="011606"/>
                </a:solidFill>
                <a:latin typeface="Verdana"/>
                <a:cs typeface="Verdana"/>
              </a:rPr>
              <a:t>n  </a:t>
            </a:r>
            <a:r>
              <a:rPr sz="1351" spc="-185" dirty="0">
                <a:solidFill>
                  <a:srgbClr val="011606"/>
                </a:solidFill>
                <a:latin typeface="Verdana"/>
                <a:cs typeface="Verdana"/>
              </a:rPr>
              <a:t>I</a:t>
            </a:r>
            <a:r>
              <a:rPr sz="1351" spc="-33" dirty="0">
                <a:solidFill>
                  <a:srgbClr val="011606"/>
                </a:solidFill>
                <a:latin typeface="Verdana"/>
                <a:cs typeface="Verdana"/>
              </a:rPr>
              <a:t>n</a:t>
            </a:r>
            <a:r>
              <a:rPr sz="1351" spc="-57" dirty="0">
                <a:solidFill>
                  <a:srgbClr val="011606"/>
                </a:solidFill>
                <a:latin typeface="Verdana"/>
                <a:cs typeface="Verdana"/>
              </a:rPr>
              <a:t>s</a:t>
            </a:r>
            <a:r>
              <a:rPr sz="1351" spc="-15" dirty="0">
                <a:solidFill>
                  <a:srgbClr val="011606"/>
                </a:solidFill>
                <a:latin typeface="Verdana"/>
                <a:cs typeface="Verdana"/>
              </a:rPr>
              <a:t>t</a:t>
            </a:r>
            <a:r>
              <a:rPr sz="1351" spc="-25" dirty="0">
                <a:solidFill>
                  <a:srgbClr val="011606"/>
                </a:solidFill>
                <a:latin typeface="Verdana"/>
                <a:cs typeface="Verdana"/>
              </a:rPr>
              <a:t>i</a:t>
            </a:r>
            <a:r>
              <a:rPr sz="1351" spc="-15" dirty="0">
                <a:solidFill>
                  <a:srgbClr val="011606"/>
                </a:solidFill>
                <a:latin typeface="Verdana"/>
                <a:cs typeface="Verdana"/>
              </a:rPr>
              <a:t>t</a:t>
            </a:r>
            <a:r>
              <a:rPr sz="1351" spc="-33" dirty="0">
                <a:solidFill>
                  <a:srgbClr val="011606"/>
                </a:solidFill>
                <a:latin typeface="Verdana"/>
                <a:cs typeface="Verdana"/>
              </a:rPr>
              <a:t>u</a:t>
            </a:r>
            <a:r>
              <a:rPr sz="1351" spc="-15" dirty="0">
                <a:solidFill>
                  <a:srgbClr val="011606"/>
                </a:solidFill>
                <a:latin typeface="Verdana"/>
                <a:cs typeface="Verdana"/>
              </a:rPr>
              <a:t>t</a:t>
            </a:r>
            <a:r>
              <a:rPr sz="1351" spc="-35" dirty="0">
                <a:solidFill>
                  <a:srgbClr val="011606"/>
                </a:solidFill>
                <a:latin typeface="Verdana"/>
                <a:cs typeface="Verdana"/>
              </a:rPr>
              <a:t>e</a:t>
            </a:r>
            <a:r>
              <a:rPr sz="1351" spc="-125" dirty="0">
                <a:solidFill>
                  <a:srgbClr val="011606"/>
                </a:solidFill>
                <a:latin typeface="Verdana"/>
                <a:cs typeface="Verdana"/>
              </a:rPr>
              <a:t> </a:t>
            </a:r>
            <a:r>
              <a:rPr sz="1351" spc="37" dirty="0">
                <a:solidFill>
                  <a:srgbClr val="011606"/>
                </a:solidFill>
                <a:latin typeface="Verdana"/>
                <a:cs typeface="Verdana"/>
              </a:rPr>
              <a:t>f</a:t>
            </a:r>
            <a:r>
              <a:rPr sz="1351" dirty="0">
                <a:solidFill>
                  <a:srgbClr val="011606"/>
                </a:solidFill>
                <a:latin typeface="Verdana"/>
                <a:cs typeface="Verdana"/>
              </a:rPr>
              <a:t>o</a:t>
            </a:r>
            <a:r>
              <a:rPr sz="1351" spc="-55" dirty="0">
                <a:solidFill>
                  <a:srgbClr val="011606"/>
                </a:solidFill>
                <a:latin typeface="Verdana"/>
                <a:cs typeface="Verdana"/>
              </a:rPr>
              <a:t>r</a:t>
            </a:r>
            <a:r>
              <a:rPr sz="1351" spc="-125" dirty="0">
                <a:solidFill>
                  <a:srgbClr val="011606"/>
                </a:solidFill>
                <a:latin typeface="Verdana"/>
                <a:cs typeface="Verdana"/>
              </a:rPr>
              <a:t> </a:t>
            </a:r>
            <a:r>
              <a:rPr sz="1351" spc="-93" dirty="0">
                <a:solidFill>
                  <a:srgbClr val="011606"/>
                </a:solidFill>
                <a:latin typeface="Verdana"/>
                <a:cs typeface="Verdana"/>
              </a:rPr>
              <a:t>S</a:t>
            </a:r>
            <a:r>
              <a:rPr sz="1351" spc="-33" dirty="0">
                <a:solidFill>
                  <a:srgbClr val="011606"/>
                </a:solidFill>
                <a:latin typeface="Verdana"/>
                <a:cs typeface="Verdana"/>
              </a:rPr>
              <a:t>u</a:t>
            </a:r>
            <a:r>
              <a:rPr sz="1351" spc="11" dirty="0">
                <a:solidFill>
                  <a:srgbClr val="011606"/>
                </a:solidFill>
                <a:latin typeface="Verdana"/>
                <a:cs typeface="Verdana"/>
              </a:rPr>
              <a:t>b</a:t>
            </a:r>
            <a:r>
              <a:rPr sz="1351" spc="-57" dirty="0">
                <a:solidFill>
                  <a:srgbClr val="011606"/>
                </a:solidFill>
                <a:latin typeface="Verdana"/>
                <a:cs typeface="Verdana"/>
              </a:rPr>
              <a:t>s</a:t>
            </a:r>
            <a:r>
              <a:rPr sz="1351" spc="-15" dirty="0">
                <a:solidFill>
                  <a:srgbClr val="011606"/>
                </a:solidFill>
                <a:latin typeface="Verdana"/>
                <a:cs typeface="Verdana"/>
              </a:rPr>
              <a:t>t</a:t>
            </a:r>
            <a:r>
              <a:rPr sz="1351" spc="-63" dirty="0">
                <a:solidFill>
                  <a:srgbClr val="011606"/>
                </a:solidFill>
                <a:latin typeface="Verdana"/>
                <a:cs typeface="Verdana"/>
              </a:rPr>
              <a:t>a</a:t>
            </a:r>
            <a:r>
              <a:rPr sz="1351" spc="-33" dirty="0">
                <a:solidFill>
                  <a:srgbClr val="011606"/>
                </a:solidFill>
                <a:latin typeface="Verdana"/>
                <a:cs typeface="Verdana"/>
              </a:rPr>
              <a:t>n</a:t>
            </a:r>
            <a:r>
              <a:rPr sz="1351" spc="20" dirty="0">
                <a:solidFill>
                  <a:srgbClr val="011606"/>
                </a:solidFill>
                <a:latin typeface="Verdana"/>
                <a:cs typeface="Verdana"/>
              </a:rPr>
              <a:t>c</a:t>
            </a:r>
            <a:r>
              <a:rPr sz="1351" spc="-35" dirty="0">
                <a:solidFill>
                  <a:srgbClr val="011606"/>
                </a:solidFill>
                <a:latin typeface="Verdana"/>
                <a:cs typeface="Verdana"/>
              </a:rPr>
              <a:t>e</a:t>
            </a:r>
            <a:r>
              <a:rPr sz="1351" spc="-125" dirty="0">
                <a:solidFill>
                  <a:srgbClr val="011606"/>
                </a:solidFill>
                <a:latin typeface="Verdana"/>
                <a:cs typeface="Verdana"/>
              </a:rPr>
              <a:t> </a:t>
            </a:r>
            <a:r>
              <a:rPr sz="1351" spc="35" dirty="0">
                <a:solidFill>
                  <a:srgbClr val="011606"/>
                </a:solidFill>
                <a:latin typeface="Verdana"/>
                <a:cs typeface="Verdana"/>
              </a:rPr>
              <a:t>U</a:t>
            </a:r>
            <a:r>
              <a:rPr sz="1351" spc="-57" dirty="0">
                <a:solidFill>
                  <a:srgbClr val="011606"/>
                </a:solidFill>
                <a:latin typeface="Verdana"/>
                <a:cs typeface="Verdana"/>
              </a:rPr>
              <a:t>s</a:t>
            </a:r>
            <a:r>
              <a:rPr sz="1351" spc="-35" dirty="0">
                <a:solidFill>
                  <a:srgbClr val="011606"/>
                </a:solidFill>
                <a:latin typeface="Verdana"/>
                <a:cs typeface="Verdana"/>
              </a:rPr>
              <a:t>e</a:t>
            </a:r>
            <a:r>
              <a:rPr sz="1351" spc="-125" dirty="0">
                <a:solidFill>
                  <a:srgbClr val="011606"/>
                </a:solidFill>
                <a:latin typeface="Verdana"/>
                <a:cs typeface="Verdana"/>
              </a:rPr>
              <a:t> </a:t>
            </a:r>
            <a:r>
              <a:rPr sz="1351" spc="23" dirty="0">
                <a:solidFill>
                  <a:srgbClr val="011606"/>
                </a:solidFill>
                <a:latin typeface="Verdana"/>
                <a:cs typeface="Verdana"/>
              </a:rPr>
              <a:t>R</a:t>
            </a:r>
            <a:r>
              <a:rPr sz="1351" spc="-35" dirty="0">
                <a:solidFill>
                  <a:srgbClr val="011606"/>
                </a:solidFill>
                <a:latin typeface="Verdana"/>
                <a:cs typeface="Verdana"/>
              </a:rPr>
              <a:t>e</a:t>
            </a:r>
            <a:r>
              <a:rPr sz="1351" spc="-57" dirty="0">
                <a:solidFill>
                  <a:srgbClr val="011606"/>
                </a:solidFill>
                <a:latin typeface="Verdana"/>
                <a:cs typeface="Verdana"/>
              </a:rPr>
              <a:t>s</a:t>
            </a:r>
            <a:r>
              <a:rPr sz="1351" spc="-35" dirty="0">
                <a:solidFill>
                  <a:srgbClr val="011606"/>
                </a:solidFill>
                <a:latin typeface="Verdana"/>
                <a:cs typeface="Verdana"/>
              </a:rPr>
              <a:t>e</a:t>
            </a:r>
            <a:r>
              <a:rPr sz="1351" spc="-63" dirty="0">
                <a:solidFill>
                  <a:srgbClr val="011606"/>
                </a:solidFill>
                <a:latin typeface="Verdana"/>
                <a:cs typeface="Verdana"/>
              </a:rPr>
              <a:t>a</a:t>
            </a:r>
            <a:r>
              <a:rPr sz="1351" spc="-55" dirty="0">
                <a:solidFill>
                  <a:srgbClr val="011606"/>
                </a:solidFill>
                <a:latin typeface="Verdana"/>
                <a:cs typeface="Verdana"/>
              </a:rPr>
              <a:t>r</a:t>
            </a:r>
            <a:r>
              <a:rPr sz="1351" spc="20" dirty="0">
                <a:solidFill>
                  <a:srgbClr val="011606"/>
                </a:solidFill>
                <a:latin typeface="Verdana"/>
                <a:cs typeface="Verdana"/>
              </a:rPr>
              <a:t>c</a:t>
            </a:r>
            <a:r>
              <a:rPr sz="1351" spc="-33" dirty="0">
                <a:solidFill>
                  <a:srgbClr val="011606"/>
                </a:solidFill>
                <a:latin typeface="Verdana"/>
                <a:cs typeface="Verdana"/>
              </a:rPr>
              <a:t>h</a:t>
            </a:r>
            <a:endParaRPr sz="1351">
              <a:latin typeface="Verdana"/>
              <a:cs typeface="Verdana"/>
            </a:endParaRPr>
          </a:p>
          <a:p>
            <a:pPr marL="6351" marR="2982839">
              <a:lnSpc>
                <a:spcPct val="104200"/>
              </a:lnSpc>
              <a:spcBef>
                <a:spcPts val="1428"/>
              </a:spcBef>
            </a:pPr>
            <a:r>
              <a:rPr sz="1351" spc="8" dirty="0">
                <a:solidFill>
                  <a:srgbClr val="011606"/>
                </a:solidFill>
                <a:latin typeface="Verdana"/>
                <a:cs typeface="Verdana"/>
              </a:rPr>
              <a:t>E</a:t>
            </a:r>
            <a:r>
              <a:rPr sz="1351" spc="-33" dirty="0">
                <a:solidFill>
                  <a:srgbClr val="011606"/>
                </a:solidFill>
                <a:latin typeface="Verdana"/>
                <a:cs typeface="Verdana"/>
              </a:rPr>
              <a:t>n</a:t>
            </a:r>
            <a:r>
              <a:rPr sz="1351" spc="11" dirty="0">
                <a:solidFill>
                  <a:srgbClr val="011606"/>
                </a:solidFill>
                <a:latin typeface="Verdana"/>
                <a:cs typeface="Verdana"/>
              </a:rPr>
              <a:t>g</a:t>
            </a:r>
            <a:r>
              <a:rPr sz="1351" spc="-63" dirty="0">
                <a:solidFill>
                  <a:srgbClr val="011606"/>
                </a:solidFill>
                <a:latin typeface="Verdana"/>
                <a:cs typeface="Verdana"/>
              </a:rPr>
              <a:t>a</a:t>
            </a:r>
            <a:r>
              <a:rPr sz="1351" spc="11" dirty="0">
                <a:solidFill>
                  <a:srgbClr val="011606"/>
                </a:solidFill>
                <a:latin typeface="Verdana"/>
                <a:cs typeface="Verdana"/>
              </a:rPr>
              <a:t>g</a:t>
            </a:r>
            <a:r>
              <a:rPr sz="1351" spc="-35" dirty="0">
                <a:solidFill>
                  <a:srgbClr val="011606"/>
                </a:solidFill>
                <a:latin typeface="Verdana"/>
                <a:cs typeface="Verdana"/>
              </a:rPr>
              <a:t>e</a:t>
            </a:r>
            <a:r>
              <a:rPr sz="1351" spc="-57" dirty="0">
                <a:solidFill>
                  <a:srgbClr val="011606"/>
                </a:solidFill>
                <a:latin typeface="Verdana"/>
                <a:cs typeface="Verdana"/>
              </a:rPr>
              <a:t>s</a:t>
            </a:r>
            <a:r>
              <a:rPr sz="1351" spc="-125" dirty="0">
                <a:solidFill>
                  <a:srgbClr val="011606"/>
                </a:solidFill>
                <a:latin typeface="Verdana"/>
                <a:cs typeface="Verdana"/>
              </a:rPr>
              <a:t> </a:t>
            </a:r>
            <a:r>
              <a:rPr sz="1351" spc="-93" dirty="0">
                <a:solidFill>
                  <a:srgbClr val="011606"/>
                </a:solidFill>
                <a:latin typeface="Verdana"/>
                <a:cs typeface="Verdana"/>
              </a:rPr>
              <a:t>S</a:t>
            </a:r>
            <a:r>
              <a:rPr sz="1351" spc="19" dirty="0">
                <a:solidFill>
                  <a:srgbClr val="011606"/>
                </a:solidFill>
                <a:latin typeface="Verdana"/>
                <a:cs typeface="Verdana"/>
              </a:rPr>
              <a:t>A</a:t>
            </a:r>
            <a:r>
              <a:rPr sz="1351" spc="48" dirty="0">
                <a:solidFill>
                  <a:srgbClr val="011606"/>
                </a:solidFill>
                <a:latin typeface="Verdana"/>
                <a:cs typeface="Verdana"/>
              </a:rPr>
              <a:t>F</a:t>
            </a:r>
            <a:r>
              <a:rPr sz="1351" spc="8" dirty="0">
                <a:solidFill>
                  <a:srgbClr val="011606"/>
                </a:solidFill>
                <a:latin typeface="Verdana"/>
                <a:cs typeface="Verdana"/>
              </a:rPr>
              <a:t>E</a:t>
            </a:r>
            <a:r>
              <a:rPr sz="1351" spc="23" dirty="0">
                <a:solidFill>
                  <a:srgbClr val="011606"/>
                </a:solidFill>
                <a:latin typeface="Verdana"/>
                <a:cs typeface="Verdana"/>
              </a:rPr>
              <a:t>R</a:t>
            </a:r>
            <a:r>
              <a:rPr sz="1351" spc="-125" dirty="0">
                <a:solidFill>
                  <a:srgbClr val="011606"/>
                </a:solidFill>
                <a:latin typeface="Verdana"/>
                <a:cs typeface="Verdana"/>
              </a:rPr>
              <a:t> </a:t>
            </a:r>
            <a:r>
              <a:rPr sz="1351" spc="11" dirty="0">
                <a:solidFill>
                  <a:srgbClr val="011606"/>
                </a:solidFill>
                <a:latin typeface="Verdana"/>
                <a:cs typeface="Verdana"/>
              </a:rPr>
              <a:t>p</a:t>
            </a:r>
            <a:r>
              <a:rPr sz="1351" spc="-55" dirty="0">
                <a:solidFill>
                  <a:srgbClr val="011606"/>
                </a:solidFill>
                <a:latin typeface="Verdana"/>
                <a:cs typeface="Verdana"/>
              </a:rPr>
              <a:t>r</a:t>
            </a:r>
            <a:r>
              <a:rPr sz="1351" spc="-25" dirty="0">
                <a:solidFill>
                  <a:srgbClr val="011606"/>
                </a:solidFill>
                <a:latin typeface="Verdana"/>
                <a:cs typeface="Verdana"/>
              </a:rPr>
              <a:t>i</a:t>
            </a:r>
            <a:r>
              <a:rPr sz="1351" spc="-33" dirty="0">
                <a:solidFill>
                  <a:srgbClr val="011606"/>
                </a:solidFill>
                <a:latin typeface="Verdana"/>
                <a:cs typeface="Verdana"/>
              </a:rPr>
              <a:t>n</a:t>
            </a:r>
            <a:r>
              <a:rPr sz="1351" spc="20" dirty="0">
                <a:solidFill>
                  <a:srgbClr val="011606"/>
                </a:solidFill>
                <a:latin typeface="Verdana"/>
                <a:cs typeface="Verdana"/>
              </a:rPr>
              <a:t>c</a:t>
            </a:r>
            <a:r>
              <a:rPr sz="1351" spc="-25" dirty="0">
                <a:solidFill>
                  <a:srgbClr val="011606"/>
                </a:solidFill>
                <a:latin typeface="Verdana"/>
                <a:cs typeface="Verdana"/>
              </a:rPr>
              <a:t>i</a:t>
            </a:r>
            <a:r>
              <a:rPr sz="1351" spc="11" dirty="0">
                <a:solidFill>
                  <a:srgbClr val="011606"/>
                </a:solidFill>
                <a:latin typeface="Verdana"/>
                <a:cs typeface="Verdana"/>
              </a:rPr>
              <a:t>p</a:t>
            </a:r>
            <a:r>
              <a:rPr sz="1351" spc="-15" dirty="0">
                <a:solidFill>
                  <a:srgbClr val="011606"/>
                </a:solidFill>
                <a:latin typeface="Verdana"/>
                <a:cs typeface="Verdana"/>
              </a:rPr>
              <a:t>l</a:t>
            </a:r>
            <a:r>
              <a:rPr sz="1351" spc="-35" dirty="0">
                <a:solidFill>
                  <a:srgbClr val="011606"/>
                </a:solidFill>
                <a:latin typeface="Verdana"/>
                <a:cs typeface="Verdana"/>
              </a:rPr>
              <a:t>e</a:t>
            </a:r>
            <a:r>
              <a:rPr sz="1351" spc="-125" dirty="0">
                <a:solidFill>
                  <a:srgbClr val="011606"/>
                </a:solidFill>
                <a:latin typeface="Verdana"/>
                <a:cs typeface="Verdana"/>
              </a:rPr>
              <a:t> </a:t>
            </a:r>
            <a:r>
              <a:rPr sz="1351" dirty="0">
                <a:solidFill>
                  <a:srgbClr val="011606"/>
                </a:solidFill>
                <a:latin typeface="Verdana"/>
                <a:cs typeface="Verdana"/>
              </a:rPr>
              <a:t>o</a:t>
            </a:r>
            <a:r>
              <a:rPr sz="1351" spc="37" dirty="0">
                <a:solidFill>
                  <a:srgbClr val="011606"/>
                </a:solidFill>
                <a:latin typeface="Verdana"/>
                <a:cs typeface="Verdana"/>
              </a:rPr>
              <a:t>f</a:t>
            </a:r>
            <a:r>
              <a:rPr sz="1351" spc="-125" dirty="0">
                <a:solidFill>
                  <a:srgbClr val="011606"/>
                </a:solidFill>
                <a:latin typeface="Verdana"/>
                <a:cs typeface="Verdana"/>
              </a:rPr>
              <a:t> </a:t>
            </a:r>
            <a:r>
              <a:rPr sz="1351" spc="20" dirty="0">
                <a:solidFill>
                  <a:srgbClr val="011606"/>
                </a:solidFill>
                <a:latin typeface="Verdana"/>
                <a:cs typeface="Verdana"/>
              </a:rPr>
              <a:t>c</a:t>
            </a:r>
            <a:r>
              <a:rPr sz="1351" spc="-35" dirty="0">
                <a:solidFill>
                  <a:srgbClr val="011606"/>
                </a:solidFill>
                <a:latin typeface="Verdana"/>
                <a:cs typeface="Verdana"/>
              </a:rPr>
              <a:t>e</a:t>
            </a:r>
            <a:r>
              <a:rPr sz="1351" spc="-33" dirty="0">
                <a:solidFill>
                  <a:srgbClr val="011606"/>
                </a:solidFill>
                <a:latin typeface="Verdana"/>
                <a:cs typeface="Verdana"/>
              </a:rPr>
              <a:t>n</a:t>
            </a:r>
            <a:r>
              <a:rPr sz="1351" spc="-15" dirty="0">
                <a:solidFill>
                  <a:srgbClr val="011606"/>
                </a:solidFill>
                <a:latin typeface="Verdana"/>
                <a:cs typeface="Verdana"/>
              </a:rPr>
              <a:t>t</a:t>
            </a:r>
            <a:r>
              <a:rPr sz="1351" spc="-35" dirty="0">
                <a:solidFill>
                  <a:srgbClr val="011606"/>
                </a:solidFill>
                <a:latin typeface="Verdana"/>
                <a:cs typeface="Verdana"/>
              </a:rPr>
              <a:t>e</a:t>
            </a:r>
            <a:r>
              <a:rPr sz="1351" spc="-55" dirty="0">
                <a:solidFill>
                  <a:srgbClr val="011606"/>
                </a:solidFill>
                <a:latin typeface="Verdana"/>
                <a:cs typeface="Verdana"/>
              </a:rPr>
              <a:t>r</a:t>
            </a:r>
            <a:r>
              <a:rPr sz="1351" spc="-25" dirty="0">
                <a:solidFill>
                  <a:srgbClr val="011606"/>
                </a:solidFill>
                <a:latin typeface="Verdana"/>
                <a:cs typeface="Verdana"/>
              </a:rPr>
              <a:t>i</a:t>
            </a:r>
            <a:r>
              <a:rPr sz="1351" spc="-33" dirty="0">
                <a:solidFill>
                  <a:srgbClr val="011606"/>
                </a:solidFill>
                <a:latin typeface="Verdana"/>
                <a:cs typeface="Verdana"/>
              </a:rPr>
              <a:t>n</a:t>
            </a:r>
            <a:r>
              <a:rPr sz="1351" spc="11" dirty="0">
                <a:solidFill>
                  <a:srgbClr val="011606"/>
                </a:solidFill>
                <a:latin typeface="Verdana"/>
                <a:cs typeface="Verdana"/>
              </a:rPr>
              <a:t>g</a:t>
            </a:r>
            <a:r>
              <a:rPr sz="1351" spc="-125" dirty="0">
                <a:solidFill>
                  <a:srgbClr val="011606"/>
                </a:solidFill>
                <a:latin typeface="Verdana"/>
                <a:cs typeface="Verdana"/>
              </a:rPr>
              <a:t> </a:t>
            </a:r>
            <a:r>
              <a:rPr sz="1351" spc="11" dirty="0">
                <a:solidFill>
                  <a:srgbClr val="011606"/>
                </a:solidFill>
                <a:latin typeface="Verdana"/>
                <a:cs typeface="Verdana"/>
              </a:rPr>
              <a:t>p</a:t>
            </a:r>
            <a:r>
              <a:rPr sz="1351" spc="-35" dirty="0">
                <a:solidFill>
                  <a:srgbClr val="011606"/>
                </a:solidFill>
                <a:latin typeface="Verdana"/>
                <a:cs typeface="Verdana"/>
              </a:rPr>
              <a:t>e</a:t>
            </a:r>
            <a:r>
              <a:rPr sz="1351" dirty="0">
                <a:solidFill>
                  <a:srgbClr val="011606"/>
                </a:solidFill>
                <a:latin typeface="Verdana"/>
                <a:cs typeface="Verdana"/>
              </a:rPr>
              <a:t>o</a:t>
            </a:r>
            <a:r>
              <a:rPr sz="1351" spc="11" dirty="0">
                <a:solidFill>
                  <a:srgbClr val="011606"/>
                </a:solidFill>
                <a:latin typeface="Verdana"/>
                <a:cs typeface="Verdana"/>
              </a:rPr>
              <a:t>p</a:t>
            </a:r>
            <a:r>
              <a:rPr sz="1351" spc="-15" dirty="0">
                <a:solidFill>
                  <a:srgbClr val="011606"/>
                </a:solidFill>
                <a:latin typeface="Verdana"/>
                <a:cs typeface="Verdana"/>
              </a:rPr>
              <a:t>l</a:t>
            </a:r>
            <a:r>
              <a:rPr sz="1351" spc="-35" dirty="0">
                <a:solidFill>
                  <a:srgbClr val="011606"/>
                </a:solidFill>
                <a:latin typeface="Verdana"/>
                <a:cs typeface="Verdana"/>
              </a:rPr>
              <a:t>e</a:t>
            </a:r>
            <a:r>
              <a:rPr sz="1351" spc="-125" dirty="0">
                <a:solidFill>
                  <a:srgbClr val="011606"/>
                </a:solidFill>
                <a:latin typeface="Verdana"/>
                <a:cs typeface="Verdana"/>
              </a:rPr>
              <a:t> </a:t>
            </a:r>
            <a:r>
              <a:rPr sz="1351" spc="-48" dirty="0">
                <a:solidFill>
                  <a:srgbClr val="011606"/>
                </a:solidFill>
                <a:latin typeface="Verdana"/>
                <a:cs typeface="Verdana"/>
              </a:rPr>
              <a:t>w</a:t>
            </a:r>
            <a:r>
              <a:rPr sz="1351" spc="-33" dirty="0">
                <a:solidFill>
                  <a:srgbClr val="011606"/>
                </a:solidFill>
                <a:latin typeface="Verdana"/>
                <a:cs typeface="Verdana"/>
              </a:rPr>
              <a:t>h</a:t>
            </a:r>
            <a:r>
              <a:rPr sz="1351" dirty="0">
                <a:solidFill>
                  <a:srgbClr val="011606"/>
                </a:solidFill>
                <a:latin typeface="Verdana"/>
                <a:cs typeface="Verdana"/>
              </a:rPr>
              <a:t>o  </a:t>
            </a:r>
            <a:r>
              <a:rPr sz="1351" spc="-33" dirty="0">
                <a:solidFill>
                  <a:srgbClr val="011606"/>
                </a:solidFill>
                <a:latin typeface="Verdana"/>
                <a:cs typeface="Verdana"/>
              </a:rPr>
              <a:t>u</a:t>
            </a:r>
            <a:r>
              <a:rPr sz="1351" spc="-57" dirty="0">
                <a:solidFill>
                  <a:srgbClr val="011606"/>
                </a:solidFill>
                <a:latin typeface="Verdana"/>
                <a:cs typeface="Verdana"/>
              </a:rPr>
              <a:t>s</a:t>
            </a:r>
            <a:r>
              <a:rPr sz="1351" spc="-35" dirty="0">
                <a:solidFill>
                  <a:srgbClr val="011606"/>
                </a:solidFill>
                <a:latin typeface="Verdana"/>
                <a:cs typeface="Verdana"/>
              </a:rPr>
              <a:t>e</a:t>
            </a:r>
            <a:r>
              <a:rPr sz="1351" spc="-125" dirty="0">
                <a:solidFill>
                  <a:srgbClr val="011606"/>
                </a:solidFill>
                <a:latin typeface="Verdana"/>
                <a:cs typeface="Verdana"/>
              </a:rPr>
              <a:t> </a:t>
            </a:r>
            <a:r>
              <a:rPr sz="1351" spc="11" dirty="0">
                <a:solidFill>
                  <a:srgbClr val="011606"/>
                </a:solidFill>
                <a:latin typeface="Verdana"/>
                <a:cs typeface="Verdana"/>
              </a:rPr>
              <a:t>d</a:t>
            </a:r>
            <a:r>
              <a:rPr sz="1351" spc="-55" dirty="0">
                <a:solidFill>
                  <a:srgbClr val="011606"/>
                </a:solidFill>
                <a:latin typeface="Verdana"/>
                <a:cs typeface="Verdana"/>
              </a:rPr>
              <a:t>r</a:t>
            </a:r>
            <a:r>
              <a:rPr sz="1351" spc="-33" dirty="0">
                <a:solidFill>
                  <a:srgbClr val="011606"/>
                </a:solidFill>
                <a:latin typeface="Verdana"/>
                <a:cs typeface="Verdana"/>
              </a:rPr>
              <a:t>u</a:t>
            </a:r>
            <a:r>
              <a:rPr sz="1351" spc="11" dirty="0">
                <a:solidFill>
                  <a:srgbClr val="011606"/>
                </a:solidFill>
                <a:latin typeface="Verdana"/>
                <a:cs typeface="Verdana"/>
              </a:rPr>
              <a:t>g</a:t>
            </a:r>
            <a:r>
              <a:rPr sz="1351" spc="-57" dirty="0">
                <a:solidFill>
                  <a:srgbClr val="011606"/>
                </a:solidFill>
                <a:latin typeface="Verdana"/>
                <a:cs typeface="Verdana"/>
              </a:rPr>
              <a:t>s</a:t>
            </a:r>
            <a:endParaRPr sz="1351">
              <a:latin typeface="Verdana"/>
              <a:cs typeface="Verdana"/>
            </a:endParaRPr>
          </a:p>
          <a:p>
            <a:pPr marL="6351">
              <a:spcBef>
                <a:spcPts val="1568"/>
              </a:spcBef>
            </a:pPr>
            <a:r>
              <a:rPr sz="1351" spc="-3" dirty="0">
                <a:solidFill>
                  <a:srgbClr val="011606"/>
                </a:solidFill>
                <a:latin typeface="Verdana"/>
                <a:cs typeface="Verdana"/>
              </a:rPr>
              <a:t>C</a:t>
            </a:r>
            <a:r>
              <a:rPr sz="1351" dirty="0">
                <a:solidFill>
                  <a:srgbClr val="011606"/>
                </a:solidFill>
                <a:latin typeface="Verdana"/>
                <a:cs typeface="Verdana"/>
              </a:rPr>
              <a:t>o</a:t>
            </a:r>
            <a:r>
              <a:rPr sz="1351" spc="-33" dirty="0">
                <a:solidFill>
                  <a:srgbClr val="011606"/>
                </a:solidFill>
                <a:latin typeface="Verdana"/>
                <a:cs typeface="Verdana"/>
              </a:rPr>
              <a:t>n</a:t>
            </a:r>
            <a:r>
              <a:rPr sz="1351" spc="20" dirty="0">
                <a:solidFill>
                  <a:srgbClr val="011606"/>
                </a:solidFill>
                <a:latin typeface="Verdana"/>
                <a:cs typeface="Verdana"/>
              </a:rPr>
              <a:t>c</a:t>
            </a:r>
            <a:r>
              <a:rPr sz="1351" spc="-35" dirty="0">
                <a:solidFill>
                  <a:srgbClr val="011606"/>
                </a:solidFill>
                <a:latin typeface="Verdana"/>
                <a:cs typeface="Verdana"/>
              </a:rPr>
              <a:t>e</a:t>
            </a:r>
            <a:r>
              <a:rPr sz="1351" spc="11" dirty="0">
                <a:solidFill>
                  <a:srgbClr val="011606"/>
                </a:solidFill>
                <a:latin typeface="Verdana"/>
                <a:cs typeface="Verdana"/>
              </a:rPr>
              <a:t>p</a:t>
            </a:r>
            <a:r>
              <a:rPr sz="1351" spc="-15" dirty="0">
                <a:solidFill>
                  <a:srgbClr val="011606"/>
                </a:solidFill>
                <a:latin typeface="Verdana"/>
                <a:cs typeface="Verdana"/>
              </a:rPr>
              <a:t>t</a:t>
            </a:r>
            <a:r>
              <a:rPr sz="1351" spc="-125" dirty="0">
                <a:solidFill>
                  <a:srgbClr val="011606"/>
                </a:solidFill>
                <a:latin typeface="Verdana"/>
                <a:cs typeface="Verdana"/>
              </a:rPr>
              <a:t> </a:t>
            </a:r>
            <a:r>
              <a:rPr sz="1351" spc="165" dirty="0">
                <a:solidFill>
                  <a:srgbClr val="011606"/>
                </a:solidFill>
                <a:latin typeface="Verdana"/>
                <a:cs typeface="Verdana"/>
              </a:rPr>
              <a:t>M</a:t>
            </a:r>
            <a:r>
              <a:rPr sz="1351" spc="-63" dirty="0">
                <a:solidFill>
                  <a:srgbClr val="011606"/>
                </a:solidFill>
                <a:latin typeface="Verdana"/>
                <a:cs typeface="Verdana"/>
              </a:rPr>
              <a:t>a</a:t>
            </a:r>
            <a:r>
              <a:rPr sz="1351" spc="11" dirty="0">
                <a:solidFill>
                  <a:srgbClr val="011606"/>
                </a:solidFill>
                <a:latin typeface="Verdana"/>
                <a:cs typeface="Verdana"/>
              </a:rPr>
              <a:t>pp</a:t>
            </a:r>
            <a:r>
              <a:rPr sz="1351" spc="-25" dirty="0">
                <a:solidFill>
                  <a:srgbClr val="011606"/>
                </a:solidFill>
                <a:latin typeface="Verdana"/>
                <a:cs typeface="Verdana"/>
              </a:rPr>
              <a:t>i</a:t>
            </a:r>
            <a:r>
              <a:rPr sz="1351" spc="-33" dirty="0">
                <a:solidFill>
                  <a:srgbClr val="011606"/>
                </a:solidFill>
                <a:latin typeface="Verdana"/>
                <a:cs typeface="Verdana"/>
              </a:rPr>
              <a:t>n</a:t>
            </a:r>
            <a:r>
              <a:rPr sz="1351" spc="11" dirty="0">
                <a:solidFill>
                  <a:srgbClr val="011606"/>
                </a:solidFill>
                <a:latin typeface="Verdana"/>
                <a:cs typeface="Verdana"/>
              </a:rPr>
              <a:t>g</a:t>
            </a:r>
            <a:r>
              <a:rPr sz="1351" spc="-125" dirty="0">
                <a:solidFill>
                  <a:srgbClr val="011606"/>
                </a:solidFill>
                <a:latin typeface="Verdana"/>
                <a:cs typeface="Verdana"/>
              </a:rPr>
              <a:t> </a:t>
            </a:r>
            <a:r>
              <a:rPr sz="1351" spc="-73" dirty="0">
                <a:solidFill>
                  <a:srgbClr val="011606"/>
                </a:solidFill>
                <a:latin typeface="Verdana"/>
                <a:cs typeface="Verdana"/>
              </a:rPr>
              <a:t>m</a:t>
            </a:r>
            <a:r>
              <a:rPr sz="1351" spc="-35" dirty="0">
                <a:solidFill>
                  <a:srgbClr val="011606"/>
                </a:solidFill>
                <a:latin typeface="Verdana"/>
                <a:cs typeface="Verdana"/>
              </a:rPr>
              <a:t>e</a:t>
            </a:r>
            <a:r>
              <a:rPr sz="1351" spc="-15" dirty="0">
                <a:solidFill>
                  <a:srgbClr val="011606"/>
                </a:solidFill>
                <a:latin typeface="Verdana"/>
                <a:cs typeface="Verdana"/>
              </a:rPr>
              <a:t>t</a:t>
            </a:r>
            <a:r>
              <a:rPr sz="1351" spc="-33" dirty="0">
                <a:solidFill>
                  <a:srgbClr val="011606"/>
                </a:solidFill>
                <a:latin typeface="Verdana"/>
                <a:cs typeface="Verdana"/>
              </a:rPr>
              <a:t>h</a:t>
            </a:r>
            <a:r>
              <a:rPr sz="1351" dirty="0">
                <a:solidFill>
                  <a:srgbClr val="011606"/>
                </a:solidFill>
                <a:latin typeface="Verdana"/>
                <a:cs typeface="Verdana"/>
              </a:rPr>
              <a:t>o</a:t>
            </a:r>
            <a:r>
              <a:rPr sz="1351" spc="11" dirty="0">
                <a:solidFill>
                  <a:srgbClr val="011606"/>
                </a:solidFill>
                <a:latin typeface="Verdana"/>
                <a:cs typeface="Verdana"/>
              </a:rPr>
              <a:t>d</a:t>
            </a:r>
            <a:r>
              <a:rPr sz="1351" dirty="0">
                <a:solidFill>
                  <a:srgbClr val="011606"/>
                </a:solidFill>
                <a:latin typeface="Verdana"/>
                <a:cs typeface="Verdana"/>
              </a:rPr>
              <a:t>o</a:t>
            </a:r>
            <a:r>
              <a:rPr sz="1351" spc="-15" dirty="0">
                <a:solidFill>
                  <a:srgbClr val="011606"/>
                </a:solidFill>
                <a:latin typeface="Verdana"/>
                <a:cs typeface="Verdana"/>
              </a:rPr>
              <a:t>l</a:t>
            </a:r>
            <a:r>
              <a:rPr sz="1351" dirty="0">
                <a:solidFill>
                  <a:srgbClr val="011606"/>
                </a:solidFill>
                <a:latin typeface="Verdana"/>
                <a:cs typeface="Verdana"/>
              </a:rPr>
              <a:t>o</a:t>
            </a:r>
            <a:r>
              <a:rPr sz="1351" spc="11" dirty="0">
                <a:solidFill>
                  <a:srgbClr val="011606"/>
                </a:solidFill>
                <a:latin typeface="Verdana"/>
                <a:cs typeface="Verdana"/>
              </a:rPr>
              <a:t>g</a:t>
            </a:r>
            <a:r>
              <a:rPr sz="1351" spc="-80" dirty="0">
                <a:solidFill>
                  <a:srgbClr val="011606"/>
                </a:solidFill>
                <a:latin typeface="Verdana"/>
                <a:cs typeface="Verdana"/>
              </a:rPr>
              <a:t>y</a:t>
            </a:r>
            <a:endParaRPr sz="1351">
              <a:latin typeface="Verdana"/>
              <a:cs typeface="Verdana"/>
            </a:endParaRPr>
          </a:p>
          <a:p>
            <a:pPr marL="6351" marR="2899338">
              <a:lnSpc>
                <a:spcPct val="104200"/>
              </a:lnSpc>
              <a:spcBef>
                <a:spcPts val="1500"/>
              </a:spcBef>
            </a:pPr>
            <a:r>
              <a:rPr sz="1351" spc="-13" dirty="0">
                <a:solidFill>
                  <a:srgbClr val="011606"/>
                </a:solidFill>
                <a:latin typeface="Verdana"/>
                <a:cs typeface="Verdana"/>
              </a:rPr>
              <a:t>7</a:t>
            </a:r>
            <a:r>
              <a:rPr sz="1351" spc="-125" dirty="0">
                <a:solidFill>
                  <a:srgbClr val="011606"/>
                </a:solidFill>
                <a:latin typeface="Verdana"/>
                <a:cs typeface="Verdana"/>
              </a:rPr>
              <a:t> </a:t>
            </a:r>
            <a:r>
              <a:rPr sz="1351" spc="-25" dirty="0">
                <a:solidFill>
                  <a:srgbClr val="011606"/>
                </a:solidFill>
                <a:latin typeface="Verdana"/>
                <a:cs typeface="Verdana"/>
              </a:rPr>
              <a:t>i</a:t>
            </a:r>
            <a:r>
              <a:rPr sz="1351" spc="-33" dirty="0">
                <a:solidFill>
                  <a:srgbClr val="011606"/>
                </a:solidFill>
                <a:latin typeface="Verdana"/>
                <a:cs typeface="Verdana"/>
              </a:rPr>
              <a:t>n</a:t>
            </a:r>
            <a:r>
              <a:rPr sz="1351" spc="-25" dirty="0">
                <a:solidFill>
                  <a:srgbClr val="011606"/>
                </a:solidFill>
                <a:latin typeface="Verdana"/>
                <a:cs typeface="Verdana"/>
              </a:rPr>
              <a:t>i</a:t>
            </a:r>
            <a:r>
              <a:rPr sz="1351" spc="-15" dirty="0">
                <a:solidFill>
                  <a:srgbClr val="011606"/>
                </a:solidFill>
                <a:latin typeface="Verdana"/>
                <a:cs typeface="Verdana"/>
              </a:rPr>
              <a:t>t</a:t>
            </a:r>
            <a:r>
              <a:rPr sz="1351" spc="-25" dirty="0">
                <a:solidFill>
                  <a:srgbClr val="011606"/>
                </a:solidFill>
                <a:latin typeface="Verdana"/>
                <a:cs typeface="Verdana"/>
              </a:rPr>
              <a:t>i</a:t>
            </a:r>
            <a:r>
              <a:rPr sz="1351" spc="-63" dirty="0">
                <a:solidFill>
                  <a:srgbClr val="011606"/>
                </a:solidFill>
                <a:latin typeface="Verdana"/>
                <a:cs typeface="Verdana"/>
              </a:rPr>
              <a:t>a</a:t>
            </a:r>
            <a:r>
              <a:rPr sz="1351" spc="-15" dirty="0">
                <a:solidFill>
                  <a:srgbClr val="011606"/>
                </a:solidFill>
                <a:latin typeface="Verdana"/>
                <a:cs typeface="Verdana"/>
              </a:rPr>
              <a:t>l</a:t>
            </a:r>
            <a:r>
              <a:rPr sz="1351" spc="-125" dirty="0">
                <a:solidFill>
                  <a:srgbClr val="011606"/>
                </a:solidFill>
                <a:latin typeface="Verdana"/>
                <a:cs typeface="Verdana"/>
              </a:rPr>
              <a:t> </a:t>
            </a:r>
            <a:r>
              <a:rPr sz="1351" spc="37" dirty="0">
                <a:solidFill>
                  <a:srgbClr val="011606"/>
                </a:solidFill>
                <a:latin typeface="Verdana"/>
                <a:cs typeface="Verdana"/>
              </a:rPr>
              <a:t>f</a:t>
            </a:r>
            <a:r>
              <a:rPr sz="1351" dirty="0">
                <a:solidFill>
                  <a:srgbClr val="011606"/>
                </a:solidFill>
                <a:latin typeface="Verdana"/>
                <a:cs typeface="Verdana"/>
              </a:rPr>
              <a:t>o</a:t>
            </a:r>
            <a:r>
              <a:rPr sz="1351" spc="20" dirty="0">
                <a:solidFill>
                  <a:srgbClr val="011606"/>
                </a:solidFill>
                <a:latin typeface="Verdana"/>
                <a:cs typeface="Verdana"/>
              </a:rPr>
              <a:t>c</a:t>
            </a:r>
            <a:r>
              <a:rPr sz="1351" spc="-33" dirty="0">
                <a:solidFill>
                  <a:srgbClr val="011606"/>
                </a:solidFill>
                <a:latin typeface="Verdana"/>
                <a:cs typeface="Verdana"/>
              </a:rPr>
              <a:t>u</a:t>
            </a:r>
            <a:r>
              <a:rPr sz="1351" spc="-57" dirty="0">
                <a:solidFill>
                  <a:srgbClr val="011606"/>
                </a:solidFill>
                <a:latin typeface="Verdana"/>
                <a:cs typeface="Verdana"/>
              </a:rPr>
              <a:t>s</a:t>
            </a:r>
            <a:r>
              <a:rPr sz="1351" spc="-125" dirty="0">
                <a:solidFill>
                  <a:srgbClr val="011606"/>
                </a:solidFill>
                <a:latin typeface="Verdana"/>
                <a:cs typeface="Verdana"/>
              </a:rPr>
              <a:t> </a:t>
            </a:r>
            <a:r>
              <a:rPr sz="1351" spc="11" dirty="0">
                <a:solidFill>
                  <a:srgbClr val="011606"/>
                </a:solidFill>
                <a:latin typeface="Verdana"/>
                <a:cs typeface="Verdana"/>
              </a:rPr>
              <a:t>g</a:t>
            </a:r>
            <a:r>
              <a:rPr sz="1351" spc="-55" dirty="0">
                <a:solidFill>
                  <a:srgbClr val="011606"/>
                </a:solidFill>
                <a:latin typeface="Verdana"/>
                <a:cs typeface="Verdana"/>
              </a:rPr>
              <a:t>r</a:t>
            </a:r>
            <a:r>
              <a:rPr sz="1351" dirty="0">
                <a:solidFill>
                  <a:srgbClr val="011606"/>
                </a:solidFill>
                <a:latin typeface="Verdana"/>
                <a:cs typeface="Verdana"/>
              </a:rPr>
              <a:t>o</a:t>
            </a:r>
            <a:r>
              <a:rPr sz="1351" spc="-33" dirty="0">
                <a:solidFill>
                  <a:srgbClr val="011606"/>
                </a:solidFill>
                <a:latin typeface="Verdana"/>
                <a:cs typeface="Verdana"/>
              </a:rPr>
              <a:t>u</a:t>
            </a:r>
            <a:r>
              <a:rPr sz="1351" spc="11" dirty="0">
                <a:solidFill>
                  <a:srgbClr val="011606"/>
                </a:solidFill>
                <a:latin typeface="Verdana"/>
                <a:cs typeface="Verdana"/>
              </a:rPr>
              <a:t>p</a:t>
            </a:r>
            <a:r>
              <a:rPr sz="1351" spc="-57" dirty="0">
                <a:solidFill>
                  <a:srgbClr val="011606"/>
                </a:solidFill>
                <a:latin typeface="Verdana"/>
                <a:cs typeface="Verdana"/>
              </a:rPr>
              <a:t>s</a:t>
            </a:r>
            <a:r>
              <a:rPr sz="1351" spc="-125" dirty="0">
                <a:solidFill>
                  <a:srgbClr val="011606"/>
                </a:solidFill>
                <a:latin typeface="Verdana"/>
                <a:cs typeface="Verdana"/>
              </a:rPr>
              <a:t> </a:t>
            </a:r>
            <a:r>
              <a:rPr sz="1351" spc="-48" dirty="0">
                <a:solidFill>
                  <a:srgbClr val="011606"/>
                </a:solidFill>
                <a:latin typeface="Verdana"/>
                <a:cs typeface="Verdana"/>
              </a:rPr>
              <a:t>w</a:t>
            </a:r>
            <a:r>
              <a:rPr sz="1351" spc="-25" dirty="0">
                <a:solidFill>
                  <a:srgbClr val="011606"/>
                </a:solidFill>
                <a:latin typeface="Verdana"/>
                <a:cs typeface="Verdana"/>
              </a:rPr>
              <a:t>i</a:t>
            </a:r>
            <a:r>
              <a:rPr sz="1351" spc="-15" dirty="0">
                <a:solidFill>
                  <a:srgbClr val="011606"/>
                </a:solidFill>
                <a:latin typeface="Verdana"/>
                <a:cs typeface="Verdana"/>
              </a:rPr>
              <a:t>t</a:t>
            </a:r>
            <a:r>
              <a:rPr sz="1351" spc="-33" dirty="0">
                <a:solidFill>
                  <a:srgbClr val="011606"/>
                </a:solidFill>
                <a:latin typeface="Verdana"/>
                <a:cs typeface="Verdana"/>
              </a:rPr>
              <a:t>h</a:t>
            </a:r>
            <a:r>
              <a:rPr sz="1351" spc="-125" dirty="0">
                <a:solidFill>
                  <a:srgbClr val="011606"/>
                </a:solidFill>
                <a:latin typeface="Verdana"/>
                <a:cs typeface="Verdana"/>
              </a:rPr>
              <a:t> </a:t>
            </a:r>
            <a:r>
              <a:rPr sz="1351" spc="-13" dirty="0">
                <a:solidFill>
                  <a:srgbClr val="011606"/>
                </a:solidFill>
                <a:latin typeface="Verdana"/>
                <a:cs typeface="Verdana"/>
              </a:rPr>
              <a:t>35</a:t>
            </a:r>
            <a:r>
              <a:rPr sz="1351" spc="-125" dirty="0">
                <a:solidFill>
                  <a:srgbClr val="011606"/>
                </a:solidFill>
                <a:latin typeface="Verdana"/>
                <a:cs typeface="Verdana"/>
              </a:rPr>
              <a:t> </a:t>
            </a:r>
            <a:r>
              <a:rPr sz="1351" spc="20" dirty="0">
                <a:solidFill>
                  <a:srgbClr val="011606"/>
                </a:solidFill>
                <a:latin typeface="Verdana"/>
                <a:cs typeface="Verdana"/>
              </a:rPr>
              <a:t>c</a:t>
            </a:r>
            <a:r>
              <a:rPr sz="1351" dirty="0">
                <a:solidFill>
                  <a:srgbClr val="011606"/>
                </a:solidFill>
                <a:latin typeface="Verdana"/>
                <a:cs typeface="Verdana"/>
              </a:rPr>
              <a:t>o</a:t>
            </a:r>
            <a:r>
              <a:rPr sz="1351" spc="-73" dirty="0">
                <a:solidFill>
                  <a:srgbClr val="011606"/>
                </a:solidFill>
                <a:latin typeface="Verdana"/>
                <a:cs typeface="Verdana"/>
              </a:rPr>
              <a:t>mm</a:t>
            </a:r>
            <a:r>
              <a:rPr sz="1351" spc="-33" dirty="0">
                <a:solidFill>
                  <a:srgbClr val="011606"/>
                </a:solidFill>
                <a:latin typeface="Verdana"/>
                <a:cs typeface="Verdana"/>
              </a:rPr>
              <a:t>un</a:t>
            </a:r>
            <a:r>
              <a:rPr sz="1351" spc="-25" dirty="0">
                <a:solidFill>
                  <a:srgbClr val="011606"/>
                </a:solidFill>
                <a:latin typeface="Verdana"/>
                <a:cs typeface="Verdana"/>
              </a:rPr>
              <a:t>i</a:t>
            </a:r>
            <a:r>
              <a:rPr sz="1351" spc="-15" dirty="0">
                <a:solidFill>
                  <a:srgbClr val="011606"/>
                </a:solidFill>
                <a:latin typeface="Verdana"/>
                <a:cs typeface="Verdana"/>
              </a:rPr>
              <a:t>t</a:t>
            </a:r>
            <a:r>
              <a:rPr sz="1351" spc="-80" dirty="0">
                <a:solidFill>
                  <a:srgbClr val="011606"/>
                </a:solidFill>
                <a:latin typeface="Verdana"/>
                <a:cs typeface="Verdana"/>
              </a:rPr>
              <a:t>y</a:t>
            </a:r>
            <a:r>
              <a:rPr sz="1351" spc="-125" dirty="0">
                <a:solidFill>
                  <a:srgbClr val="011606"/>
                </a:solidFill>
                <a:latin typeface="Verdana"/>
                <a:cs typeface="Verdana"/>
              </a:rPr>
              <a:t> </a:t>
            </a:r>
            <a:r>
              <a:rPr sz="1351" spc="-73" dirty="0">
                <a:solidFill>
                  <a:srgbClr val="011606"/>
                </a:solidFill>
                <a:latin typeface="Verdana"/>
                <a:cs typeface="Verdana"/>
              </a:rPr>
              <a:t>m</a:t>
            </a:r>
            <a:r>
              <a:rPr sz="1351" spc="-35" dirty="0">
                <a:solidFill>
                  <a:srgbClr val="011606"/>
                </a:solidFill>
                <a:latin typeface="Verdana"/>
                <a:cs typeface="Verdana"/>
              </a:rPr>
              <a:t>e</a:t>
            </a:r>
            <a:r>
              <a:rPr sz="1351" spc="-73" dirty="0">
                <a:solidFill>
                  <a:srgbClr val="011606"/>
                </a:solidFill>
                <a:latin typeface="Verdana"/>
                <a:cs typeface="Verdana"/>
              </a:rPr>
              <a:t>m</a:t>
            </a:r>
            <a:r>
              <a:rPr sz="1351" spc="11" dirty="0">
                <a:solidFill>
                  <a:srgbClr val="011606"/>
                </a:solidFill>
                <a:latin typeface="Verdana"/>
                <a:cs typeface="Verdana"/>
              </a:rPr>
              <a:t>b</a:t>
            </a:r>
            <a:r>
              <a:rPr sz="1351" spc="-35" dirty="0">
                <a:solidFill>
                  <a:srgbClr val="011606"/>
                </a:solidFill>
                <a:latin typeface="Verdana"/>
                <a:cs typeface="Verdana"/>
              </a:rPr>
              <a:t>e</a:t>
            </a:r>
            <a:r>
              <a:rPr sz="1351" spc="-55" dirty="0">
                <a:solidFill>
                  <a:srgbClr val="011606"/>
                </a:solidFill>
                <a:latin typeface="Verdana"/>
                <a:cs typeface="Verdana"/>
              </a:rPr>
              <a:t>r</a:t>
            </a:r>
            <a:r>
              <a:rPr sz="1351" spc="-57" dirty="0">
                <a:solidFill>
                  <a:srgbClr val="011606"/>
                </a:solidFill>
                <a:latin typeface="Verdana"/>
                <a:cs typeface="Verdana"/>
              </a:rPr>
              <a:t>s</a:t>
            </a:r>
            <a:r>
              <a:rPr sz="1351" spc="-225" dirty="0">
                <a:solidFill>
                  <a:srgbClr val="011606"/>
                </a:solidFill>
                <a:latin typeface="Verdana"/>
                <a:cs typeface="Verdana"/>
              </a:rPr>
              <a:t>;  </a:t>
            </a:r>
            <a:r>
              <a:rPr sz="1351" spc="-28" dirty="0">
                <a:solidFill>
                  <a:srgbClr val="011606"/>
                </a:solidFill>
                <a:latin typeface="Verdana"/>
                <a:cs typeface="Verdana"/>
              </a:rPr>
              <a:t>rounds </a:t>
            </a:r>
            <a:r>
              <a:rPr sz="1351" spc="-13" dirty="0">
                <a:solidFill>
                  <a:srgbClr val="011606"/>
                </a:solidFill>
                <a:latin typeface="Verdana"/>
                <a:cs typeface="Verdana"/>
              </a:rPr>
              <a:t>2 </a:t>
            </a:r>
            <a:r>
              <a:rPr sz="1351" spc="5" dirty="0">
                <a:solidFill>
                  <a:srgbClr val="011606"/>
                </a:solidFill>
                <a:latin typeface="Verdana"/>
                <a:cs typeface="Verdana"/>
              </a:rPr>
              <a:t>&amp; </a:t>
            </a:r>
            <a:r>
              <a:rPr sz="1351" spc="-13" dirty="0">
                <a:solidFill>
                  <a:srgbClr val="011606"/>
                </a:solidFill>
                <a:latin typeface="Verdana"/>
                <a:cs typeface="Verdana"/>
              </a:rPr>
              <a:t>3 </a:t>
            </a:r>
            <a:r>
              <a:rPr sz="1351" spc="-8" dirty="0">
                <a:solidFill>
                  <a:srgbClr val="011606"/>
                </a:solidFill>
                <a:latin typeface="Verdana"/>
                <a:cs typeface="Verdana"/>
              </a:rPr>
              <a:t>to </a:t>
            </a:r>
            <a:r>
              <a:rPr sz="1351" spc="-57" dirty="0">
                <a:solidFill>
                  <a:srgbClr val="011606"/>
                </a:solidFill>
                <a:latin typeface="Verdana"/>
                <a:cs typeface="Verdana"/>
              </a:rPr>
              <a:t>analyze, </a:t>
            </a:r>
            <a:r>
              <a:rPr sz="1351" spc="-33" dirty="0">
                <a:solidFill>
                  <a:srgbClr val="011606"/>
                </a:solidFill>
                <a:latin typeface="Verdana"/>
                <a:cs typeface="Verdana"/>
              </a:rPr>
              <a:t>sort </a:t>
            </a:r>
            <a:r>
              <a:rPr sz="1351" spc="5" dirty="0">
                <a:solidFill>
                  <a:srgbClr val="011606"/>
                </a:solidFill>
                <a:latin typeface="Verdana"/>
                <a:cs typeface="Verdana"/>
              </a:rPr>
              <a:t>&amp; </a:t>
            </a:r>
            <a:r>
              <a:rPr sz="1351" spc="-95" dirty="0">
                <a:solidFill>
                  <a:srgbClr val="011606"/>
                </a:solidFill>
                <a:latin typeface="Verdana"/>
                <a:cs typeface="Verdana"/>
              </a:rPr>
              <a:t>name; </a:t>
            </a:r>
            <a:r>
              <a:rPr sz="1351" spc="-45" dirty="0">
                <a:solidFill>
                  <a:srgbClr val="011606"/>
                </a:solidFill>
                <a:latin typeface="Verdana"/>
                <a:cs typeface="Verdana"/>
              </a:rPr>
              <a:t>over </a:t>
            </a:r>
            <a:r>
              <a:rPr sz="1351" spc="-13" dirty="0">
                <a:solidFill>
                  <a:srgbClr val="011606"/>
                </a:solidFill>
                <a:latin typeface="Verdana"/>
                <a:cs typeface="Verdana"/>
              </a:rPr>
              <a:t>60 </a:t>
            </a:r>
            <a:r>
              <a:rPr sz="1351" spc="-11" dirty="0">
                <a:solidFill>
                  <a:srgbClr val="011606"/>
                </a:solidFill>
                <a:latin typeface="Verdana"/>
                <a:cs typeface="Verdana"/>
              </a:rPr>
              <a:t> </a:t>
            </a:r>
            <a:r>
              <a:rPr sz="1351" spc="-25" dirty="0">
                <a:solidFill>
                  <a:srgbClr val="011606"/>
                </a:solidFill>
                <a:latin typeface="Verdana"/>
                <a:cs typeface="Verdana"/>
              </a:rPr>
              <a:t>i</a:t>
            </a:r>
            <a:r>
              <a:rPr sz="1351" spc="-33" dirty="0">
                <a:solidFill>
                  <a:srgbClr val="011606"/>
                </a:solidFill>
                <a:latin typeface="Verdana"/>
                <a:cs typeface="Verdana"/>
              </a:rPr>
              <a:t>n</a:t>
            </a:r>
            <a:r>
              <a:rPr sz="1351" spc="11" dirty="0">
                <a:solidFill>
                  <a:srgbClr val="011606"/>
                </a:solidFill>
                <a:latin typeface="Verdana"/>
                <a:cs typeface="Verdana"/>
              </a:rPr>
              <a:t>d</a:t>
            </a:r>
            <a:r>
              <a:rPr sz="1351" spc="-25" dirty="0">
                <a:solidFill>
                  <a:srgbClr val="011606"/>
                </a:solidFill>
                <a:latin typeface="Verdana"/>
                <a:cs typeface="Verdana"/>
              </a:rPr>
              <a:t>i</a:t>
            </a:r>
            <a:r>
              <a:rPr sz="1351" spc="-85" dirty="0">
                <a:solidFill>
                  <a:srgbClr val="011606"/>
                </a:solidFill>
                <a:latin typeface="Verdana"/>
                <a:cs typeface="Verdana"/>
              </a:rPr>
              <a:t>v</a:t>
            </a:r>
            <a:r>
              <a:rPr sz="1351" spc="-25" dirty="0">
                <a:solidFill>
                  <a:srgbClr val="011606"/>
                </a:solidFill>
                <a:latin typeface="Verdana"/>
                <a:cs typeface="Verdana"/>
              </a:rPr>
              <a:t>i</a:t>
            </a:r>
            <a:r>
              <a:rPr sz="1351" spc="11" dirty="0">
                <a:solidFill>
                  <a:srgbClr val="011606"/>
                </a:solidFill>
                <a:latin typeface="Verdana"/>
                <a:cs typeface="Verdana"/>
              </a:rPr>
              <a:t>d</a:t>
            </a:r>
            <a:r>
              <a:rPr sz="1351" spc="-33" dirty="0">
                <a:solidFill>
                  <a:srgbClr val="011606"/>
                </a:solidFill>
                <a:latin typeface="Verdana"/>
                <a:cs typeface="Verdana"/>
              </a:rPr>
              <a:t>u</a:t>
            </a:r>
            <a:r>
              <a:rPr sz="1351" spc="-63" dirty="0">
                <a:solidFill>
                  <a:srgbClr val="011606"/>
                </a:solidFill>
                <a:latin typeface="Verdana"/>
                <a:cs typeface="Verdana"/>
              </a:rPr>
              <a:t>a</a:t>
            </a:r>
            <a:r>
              <a:rPr sz="1351" spc="-15" dirty="0">
                <a:solidFill>
                  <a:srgbClr val="011606"/>
                </a:solidFill>
                <a:latin typeface="Verdana"/>
                <a:cs typeface="Verdana"/>
              </a:rPr>
              <a:t>l</a:t>
            </a:r>
            <a:r>
              <a:rPr sz="1351" spc="-57" dirty="0">
                <a:solidFill>
                  <a:srgbClr val="011606"/>
                </a:solidFill>
                <a:latin typeface="Verdana"/>
                <a:cs typeface="Verdana"/>
              </a:rPr>
              <a:t>s</a:t>
            </a:r>
            <a:r>
              <a:rPr sz="1351" spc="-125" dirty="0">
                <a:solidFill>
                  <a:srgbClr val="011606"/>
                </a:solidFill>
                <a:latin typeface="Verdana"/>
                <a:cs typeface="Verdana"/>
              </a:rPr>
              <a:t> </a:t>
            </a:r>
            <a:r>
              <a:rPr sz="1351" spc="-35" dirty="0">
                <a:solidFill>
                  <a:srgbClr val="011606"/>
                </a:solidFill>
                <a:latin typeface="Verdana"/>
                <a:cs typeface="Verdana"/>
              </a:rPr>
              <a:t>e</a:t>
            </a:r>
            <a:r>
              <a:rPr sz="1351" spc="-33" dirty="0">
                <a:solidFill>
                  <a:srgbClr val="011606"/>
                </a:solidFill>
                <a:latin typeface="Verdana"/>
                <a:cs typeface="Verdana"/>
              </a:rPr>
              <a:t>n</a:t>
            </a:r>
            <a:r>
              <a:rPr sz="1351" spc="11" dirty="0">
                <a:solidFill>
                  <a:srgbClr val="011606"/>
                </a:solidFill>
                <a:latin typeface="Verdana"/>
                <a:cs typeface="Verdana"/>
              </a:rPr>
              <a:t>g</a:t>
            </a:r>
            <a:r>
              <a:rPr sz="1351" spc="-63" dirty="0">
                <a:solidFill>
                  <a:srgbClr val="011606"/>
                </a:solidFill>
                <a:latin typeface="Verdana"/>
                <a:cs typeface="Verdana"/>
              </a:rPr>
              <a:t>a</a:t>
            </a:r>
            <a:r>
              <a:rPr sz="1351" spc="11" dirty="0">
                <a:solidFill>
                  <a:srgbClr val="011606"/>
                </a:solidFill>
                <a:latin typeface="Verdana"/>
                <a:cs typeface="Verdana"/>
              </a:rPr>
              <a:t>g</a:t>
            </a:r>
            <a:r>
              <a:rPr sz="1351" spc="-35" dirty="0">
                <a:solidFill>
                  <a:srgbClr val="011606"/>
                </a:solidFill>
                <a:latin typeface="Verdana"/>
                <a:cs typeface="Verdana"/>
              </a:rPr>
              <a:t>e</a:t>
            </a:r>
            <a:r>
              <a:rPr sz="1351" spc="11" dirty="0">
                <a:solidFill>
                  <a:srgbClr val="011606"/>
                </a:solidFill>
                <a:latin typeface="Verdana"/>
                <a:cs typeface="Verdana"/>
              </a:rPr>
              <a:t>d</a:t>
            </a:r>
            <a:endParaRPr sz="1351">
              <a:latin typeface="Verdana"/>
              <a:cs typeface="Verdana"/>
            </a:endParaRPr>
          </a:p>
          <a:p>
            <a:pPr>
              <a:lnSpc>
                <a:spcPct val="100000"/>
              </a:lnSpc>
            </a:pPr>
            <a:endParaRPr sz="1751">
              <a:latin typeface="Verdana"/>
              <a:cs typeface="Verdana"/>
            </a:endParaRPr>
          </a:p>
          <a:p>
            <a:pPr marL="1164562" indent="-215577">
              <a:spcBef>
                <a:spcPts val="1393"/>
              </a:spcBef>
              <a:buClr>
                <a:srgbClr val="FBE407"/>
              </a:buClr>
              <a:buAutoNum type="arabicPeriod"/>
              <a:tabLst>
                <a:tab pos="1164879" algn="l"/>
              </a:tabLst>
            </a:pPr>
            <a:r>
              <a:rPr sz="1351" spc="-13" dirty="0">
                <a:solidFill>
                  <a:srgbClr val="011606"/>
                </a:solidFill>
                <a:latin typeface="Verdana"/>
                <a:cs typeface="Verdana"/>
              </a:rPr>
              <a:t>1</a:t>
            </a:r>
            <a:r>
              <a:rPr sz="1351" spc="-143" dirty="0">
                <a:solidFill>
                  <a:srgbClr val="011606"/>
                </a:solidFill>
                <a:latin typeface="Verdana"/>
                <a:cs typeface="Verdana"/>
              </a:rPr>
              <a:t>.</a:t>
            </a:r>
            <a:r>
              <a:rPr sz="1351" spc="-125" dirty="0">
                <a:solidFill>
                  <a:srgbClr val="011606"/>
                </a:solidFill>
                <a:latin typeface="Verdana"/>
                <a:cs typeface="Verdana"/>
              </a:rPr>
              <a:t> </a:t>
            </a:r>
            <a:r>
              <a:rPr sz="1351" spc="23" dirty="0">
                <a:solidFill>
                  <a:srgbClr val="011606"/>
                </a:solidFill>
                <a:latin typeface="Verdana"/>
                <a:cs typeface="Verdana"/>
              </a:rPr>
              <a:t>R</a:t>
            </a:r>
            <a:r>
              <a:rPr sz="1351" spc="-25" dirty="0">
                <a:solidFill>
                  <a:srgbClr val="011606"/>
                </a:solidFill>
                <a:latin typeface="Verdana"/>
                <a:cs typeface="Verdana"/>
              </a:rPr>
              <a:t>i</a:t>
            </a:r>
            <a:r>
              <a:rPr sz="1351" spc="11" dirty="0">
                <a:solidFill>
                  <a:srgbClr val="011606"/>
                </a:solidFill>
                <a:latin typeface="Verdana"/>
                <a:cs typeface="Verdana"/>
              </a:rPr>
              <a:t>g</a:t>
            </a:r>
            <a:r>
              <a:rPr sz="1351" spc="-33" dirty="0">
                <a:solidFill>
                  <a:srgbClr val="011606"/>
                </a:solidFill>
                <a:latin typeface="Verdana"/>
                <a:cs typeface="Verdana"/>
              </a:rPr>
              <a:t>h</a:t>
            </a:r>
            <a:r>
              <a:rPr sz="1351" spc="-15" dirty="0">
                <a:solidFill>
                  <a:srgbClr val="011606"/>
                </a:solidFill>
                <a:latin typeface="Verdana"/>
                <a:cs typeface="Verdana"/>
              </a:rPr>
              <a:t>t</a:t>
            </a:r>
            <a:r>
              <a:rPr sz="1351" spc="-125" dirty="0">
                <a:solidFill>
                  <a:srgbClr val="011606"/>
                </a:solidFill>
                <a:latin typeface="Verdana"/>
                <a:cs typeface="Verdana"/>
              </a:rPr>
              <a:t> </a:t>
            </a:r>
            <a:r>
              <a:rPr sz="1351" spc="-31" dirty="0">
                <a:solidFill>
                  <a:srgbClr val="011606"/>
                </a:solidFill>
                <a:latin typeface="Verdana"/>
                <a:cs typeface="Verdana"/>
              </a:rPr>
              <a:t>D</a:t>
            </a:r>
            <a:r>
              <a:rPr sz="1351" dirty="0">
                <a:solidFill>
                  <a:srgbClr val="011606"/>
                </a:solidFill>
                <a:latin typeface="Verdana"/>
                <a:cs typeface="Verdana"/>
              </a:rPr>
              <a:t>o</a:t>
            </a:r>
            <a:r>
              <a:rPr sz="1351" spc="-57" dirty="0">
                <a:solidFill>
                  <a:srgbClr val="011606"/>
                </a:solidFill>
                <a:latin typeface="Verdana"/>
                <a:cs typeface="Verdana"/>
              </a:rPr>
              <a:t>s</a:t>
            </a:r>
            <a:r>
              <a:rPr sz="1351" spc="-35" dirty="0">
                <a:solidFill>
                  <a:srgbClr val="011606"/>
                </a:solidFill>
                <a:latin typeface="Verdana"/>
                <a:cs typeface="Verdana"/>
              </a:rPr>
              <a:t>e</a:t>
            </a:r>
            <a:r>
              <a:rPr sz="1351" spc="-125" dirty="0">
                <a:solidFill>
                  <a:srgbClr val="011606"/>
                </a:solidFill>
                <a:latin typeface="Verdana"/>
                <a:cs typeface="Verdana"/>
              </a:rPr>
              <a:t> </a:t>
            </a:r>
            <a:r>
              <a:rPr sz="1351" spc="-63" dirty="0">
                <a:solidFill>
                  <a:srgbClr val="011606"/>
                </a:solidFill>
                <a:latin typeface="Verdana"/>
                <a:cs typeface="Verdana"/>
              </a:rPr>
              <a:t>a</a:t>
            </a:r>
            <a:r>
              <a:rPr sz="1351" spc="-33" dirty="0">
                <a:solidFill>
                  <a:srgbClr val="011606"/>
                </a:solidFill>
                <a:latin typeface="Verdana"/>
                <a:cs typeface="Verdana"/>
              </a:rPr>
              <a:t>n</a:t>
            </a:r>
            <a:r>
              <a:rPr sz="1351" spc="11" dirty="0">
                <a:solidFill>
                  <a:srgbClr val="011606"/>
                </a:solidFill>
                <a:latin typeface="Verdana"/>
                <a:cs typeface="Verdana"/>
              </a:rPr>
              <a:t>d</a:t>
            </a:r>
            <a:r>
              <a:rPr sz="1351" spc="-125" dirty="0">
                <a:solidFill>
                  <a:srgbClr val="011606"/>
                </a:solidFill>
                <a:latin typeface="Verdana"/>
                <a:cs typeface="Verdana"/>
              </a:rPr>
              <a:t> </a:t>
            </a:r>
            <a:r>
              <a:rPr sz="1351" spc="23" dirty="0">
                <a:solidFill>
                  <a:srgbClr val="011606"/>
                </a:solidFill>
                <a:latin typeface="Verdana"/>
                <a:cs typeface="Verdana"/>
              </a:rPr>
              <a:t>R</a:t>
            </a:r>
            <a:r>
              <a:rPr sz="1351" spc="-25" dirty="0">
                <a:solidFill>
                  <a:srgbClr val="011606"/>
                </a:solidFill>
                <a:latin typeface="Verdana"/>
                <a:cs typeface="Verdana"/>
              </a:rPr>
              <a:t>i</a:t>
            </a:r>
            <a:r>
              <a:rPr sz="1351" spc="11" dirty="0">
                <a:solidFill>
                  <a:srgbClr val="011606"/>
                </a:solidFill>
                <a:latin typeface="Verdana"/>
                <a:cs typeface="Verdana"/>
              </a:rPr>
              <a:t>g</a:t>
            </a:r>
            <a:r>
              <a:rPr sz="1351" spc="-33" dirty="0">
                <a:solidFill>
                  <a:srgbClr val="011606"/>
                </a:solidFill>
                <a:latin typeface="Verdana"/>
                <a:cs typeface="Verdana"/>
              </a:rPr>
              <a:t>h</a:t>
            </a:r>
            <a:r>
              <a:rPr sz="1351" spc="-15" dirty="0">
                <a:solidFill>
                  <a:srgbClr val="011606"/>
                </a:solidFill>
                <a:latin typeface="Verdana"/>
                <a:cs typeface="Verdana"/>
              </a:rPr>
              <a:t>t</a:t>
            </a:r>
            <a:r>
              <a:rPr sz="1351" spc="-125" dirty="0">
                <a:solidFill>
                  <a:srgbClr val="011606"/>
                </a:solidFill>
                <a:latin typeface="Verdana"/>
                <a:cs typeface="Verdana"/>
              </a:rPr>
              <a:t> </a:t>
            </a:r>
            <a:r>
              <a:rPr sz="1351" spc="-31" dirty="0">
                <a:solidFill>
                  <a:srgbClr val="011606"/>
                </a:solidFill>
                <a:latin typeface="Verdana"/>
                <a:cs typeface="Verdana"/>
              </a:rPr>
              <a:t>D</a:t>
            </a:r>
            <a:r>
              <a:rPr sz="1351" spc="-55" dirty="0">
                <a:solidFill>
                  <a:srgbClr val="011606"/>
                </a:solidFill>
                <a:latin typeface="Verdana"/>
                <a:cs typeface="Verdana"/>
              </a:rPr>
              <a:t>r</a:t>
            </a:r>
            <a:r>
              <a:rPr sz="1351" spc="-33" dirty="0">
                <a:solidFill>
                  <a:srgbClr val="011606"/>
                </a:solidFill>
                <a:latin typeface="Verdana"/>
                <a:cs typeface="Verdana"/>
              </a:rPr>
              <a:t>u</a:t>
            </a:r>
            <a:r>
              <a:rPr sz="1351" spc="11" dirty="0">
                <a:solidFill>
                  <a:srgbClr val="011606"/>
                </a:solidFill>
                <a:latin typeface="Verdana"/>
                <a:cs typeface="Verdana"/>
              </a:rPr>
              <a:t>g</a:t>
            </a:r>
            <a:r>
              <a:rPr sz="1351" spc="-57" dirty="0">
                <a:solidFill>
                  <a:srgbClr val="011606"/>
                </a:solidFill>
                <a:latin typeface="Verdana"/>
                <a:cs typeface="Verdana"/>
              </a:rPr>
              <a:t>s</a:t>
            </a:r>
            <a:r>
              <a:rPr sz="1351" spc="-125" dirty="0">
                <a:solidFill>
                  <a:srgbClr val="011606"/>
                </a:solidFill>
                <a:latin typeface="Verdana"/>
                <a:cs typeface="Verdana"/>
              </a:rPr>
              <a:t> </a:t>
            </a:r>
            <a:r>
              <a:rPr sz="1351" spc="37" dirty="0">
                <a:solidFill>
                  <a:srgbClr val="011606"/>
                </a:solidFill>
                <a:latin typeface="Verdana"/>
                <a:cs typeface="Verdana"/>
              </a:rPr>
              <a:t>f</a:t>
            </a:r>
            <a:r>
              <a:rPr sz="1351" dirty="0">
                <a:solidFill>
                  <a:srgbClr val="011606"/>
                </a:solidFill>
                <a:latin typeface="Verdana"/>
                <a:cs typeface="Verdana"/>
              </a:rPr>
              <a:t>o</a:t>
            </a:r>
            <a:r>
              <a:rPr sz="1351" spc="-55" dirty="0">
                <a:solidFill>
                  <a:srgbClr val="011606"/>
                </a:solidFill>
                <a:latin typeface="Verdana"/>
                <a:cs typeface="Verdana"/>
              </a:rPr>
              <a:t>r</a:t>
            </a:r>
            <a:r>
              <a:rPr sz="1351" spc="-125" dirty="0">
                <a:solidFill>
                  <a:srgbClr val="011606"/>
                </a:solidFill>
                <a:latin typeface="Verdana"/>
                <a:cs typeface="Verdana"/>
              </a:rPr>
              <a:t> </a:t>
            </a:r>
            <a:r>
              <a:rPr sz="1351" spc="165" dirty="0">
                <a:solidFill>
                  <a:srgbClr val="011606"/>
                </a:solidFill>
                <a:latin typeface="Verdana"/>
                <a:cs typeface="Verdana"/>
              </a:rPr>
              <a:t>M</a:t>
            </a:r>
            <a:r>
              <a:rPr sz="1351" spc="-35" dirty="0">
                <a:solidFill>
                  <a:srgbClr val="011606"/>
                </a:solidFill>
                <a:latin typeface="Verdana"/>
                <a:cs typeface="Verdana"/>
              </a:rPr>
              <a:t>e</a:t>
            </a:r>
            <a:endParaRPr sz="1351">
              <a:latin typeface="Verdana"/>
              <a:cs typeface="Verdana"/>
            </a:endParaRPr>
          </a:p>
          <a:p>
            <a:pPr marL="1164562" indent="-215577">
              <a:spcBef>
                <a:spcPts val="780"/>
              </a:spcBef>
              <a:buClr>
                <a:srgbClr val="FBE407"/>
              </a:buClr>
              <a:buAutoNum type="arabicPeriod"/>
              <a:tabLst>
                <a:tab pos="1164879" algn="l"/>
              </a:tabLst>
            </a:pPr>
            <a:r>
              <a:rPr sz="1351" spc="-79" dirty="0">
                <a:solidFill>
                  <a:srgbClr val="011606"/>
                </a:solidFill>
                <a:latin typeface="Verdana"/>
                <a:cs typeface="Verdana"/>
              </a:rPr>
              <a:t>2.</a:t>
            </a:r>
            <a:r>
              <a:rPr sz="1351" spc="-123" dirty="0">
                <a:solidFill>
                  <a:srgbClr val="011606"/>
                </a:solidFill>
                <a:latin typeface="Verdana"/>
                <a:cs typeface="Verdana"/>
              </a:rPr>
              <a:t> </a:t>
            </a:r>
            <a:r>
              <a:rPr sz="1351" spc="-60" dirty="0">
                <a:solidFill>
                  <a:srgbClr val="011606"/>
                </a:solidFill>
                <a:latin typeface="Verdana"/>
                <a:cs typeface="Verdana"/>
              </a:rPr>
              <a:t>Safe,</a:t>
            </a:r>
            <a:r>
              <a:rPr sz="1351" spc="-123" dirty="0">
                <a:solidFill>
                  <a:srgbClr val="011606"/>
                </a:solidFill>
                <a:latin typeface="Verdana"/>
                <a:cs typeface="Verdana"/>
              </a:rPr>
              <a:t> </a:t>
            </a:r>
            <a:r>
              <a:rPr sz="1351" spc="-20" dirty="0">
                <a:solidFill>
                  <a:srgbClr val="011606"/>
                </a:solidFill>
                <a:latin typeface="Verdana"/>
                <a:cs typeface="Verdana"/>
              </a:rPr>
              <a:t>Positive</a:t>
            </a:r>
            <a:r>
              <a:rPr sz="1351" spc="-123" dirty="0">
                <a:solidFill>
                  <a:srgbClr val="011606"/>
                </a:solidFill>
                <a:latin typeface="Verdana"/>
                <a:cs typeface="Verdana"/>
              </a:rPr>
              <a:t> </a:t>
            </a:r>
            <a:r>
              <a:rPr sz="1351" spc="-31" dirty="0">
                <a:solidFill>
                  <a:srgbClr val="011606"/>
                </a:solidFill>
                <a:latin typeface="Verdana"/>
                <a:cs typeface="Verdana"/>
              </a:rPr>
              <a:t>and</a:t>
            </a:r>
            <a:r>
              <a:rPr sz="1351" spc="-123" dirty="0">
                <a:solidFill>
                  <a:srgbClr val="011606"/>
                </a:solidFill>
                <a:latin typeface="Verdana"/>
                <a:cs typeface="Verdana"/>
              </a:rPr>
              <a:t> </a:t>
            </a:r>
            <a:r>
              <a:rPr sz="1351" spc="-15" dirty="0">
                <a:solidFill>
                  <a:srgbClr val="011606"/>
                </a:solidFill>
                <a:latin typeface="Verdana"/>
                <a:cs typeface="Verdana"/>
              </a:rPr>
              <a:t>Welcoming</a:t>
            </a:r>
            <a:r>
              <a:rPr sz="1351" spc="-123" dirty="0">
                <a:solidFill>
                  <a:srgbClr val="011606"/>
                </a:solidFill>
                <a:latin typeface="Verdana"/>
                <a:cs typeface="Verdana"/>
              </a:rPr>
              <a:t> </a:t>
            </a:r>
            <a:r>
              <a:rPr sz="1351" spc="-37" dirty="0">
                <a:solidFill>
                  <a:srgbClr val="011606"/>
                </a:solidFill>
                <a:latin typeface="Verdana"/>
                <a:cs typeface="Verdana"/>
              </a:rPr>
              <a:t>Spaces</a:t>
            </a:r>
            <a:endParaRPr sz="1351">
              <a:latin typeface="Verdana"/>
              <a:cs typeface="Verdana"/>
            </a:endParaRPr>
          </a:p>
          <a:p>
            <a:pPr marL="1164562" indent="-215577">
              <a:spcBef>
                <a:spcPts val="780"/>
              </a:spcBef>
              <a:buClr>
                <a:srgbClr val="FBE407"/>
              </a:buClr>
              <a:buAutoNum type="arabicPeriod"/>
              <a:tabLst>
                <a:tab pos="1164879" algn="l"/>
              </a:tabLst>
            </a:pPr>
            <a:r>
              <a:rPr sz="1351" spc="-13" dirty="0">
                <a:solidFill>
                  <a:srgbClr val="011606"/>
                </a:solidFill>
                <a:latin typeface="Verdana"/>
                <a:cs typeface="Verdana"/>
              </a:rPr>
              <a:t>3</a:t>
            </a:r>
            <a:r>
              <a:rPr sz="1351" spc="-143" dirty="0">
                <a:solidFill>
                  <a:srgbClr val="011606"/>
                </a:solidFill>
                <a:latin typeface="Verdana"/>
                <a:cs typeface="Verdana"/>
              </a:rPr>
              <a:t>.</a:t>
            </a:r>
            <a:r>
              <a:rPr sz="1351" spc="-125" dirty="0">
                <a:solidFill>
                  <a:srgbClr val="011606"/>
                </a:solidFill>
                <a:latin typeface="Verdana"/>
                <a:cs typeface="Verdana"/>
              </a:rPr>
              <a:t> </a:t>
            </a:r>
            <a:r>
              <a:rPr sz="1351" spc="-93" dirty="0">
                <a:solidFill>
                  <a:srgbClr val="011606"/>
                </a:solidFill>
                <a:latin typeface="Verdana"/>
                <a:cs typeface="Verdana"/>
              </a:rPr>
              <a:t>S</a:t>
            </a:r>
            <a:r>
              <a:rPr sz="1351" spc="-63" dirty="0">
                <a:solidFill>
                  <a:srgbClr val="011606"/>
                </a:solidFill>
                <a:latin typeface="Verdana"/>
                <a:cs typeface="Verdana"/>
              </a:rPr>
              <a:t>a</a:t>
            </a:r>
            <a:r>
              <a:rPr sz="1351" spc="37" dirty="0">
                <a:solidFill>
                  <a:srgbClr val="011606"/>
                </a:solidFill>
                <a:latin typeface="Verdana"/>
                <a:cs typeface="Verdana"/>
              </a:rPr>
              <a:t>f</a:t>
            </a:r>
            <a:r>
              <a:rPr sz="1351" spc="-35" dirty="0">
                <a:solidFill>
                  <a:srgbClr val="011606"/>
                </a:solidFill>
                <a:latin typeface="Verdana"/>
                <a:cs typeface="Verdana"/>
              </a:rPr>
              <a:t>e</a:t>
            </a:r>
            <a:r>
              <a:rPr sz="1351" spc="-125" dirty="0">
                <a:solidFill>
                  <a:srgbClr val="011606"/>
                </a:solidFill>
                <a:latin typeface="Verdana"/>
                <a:cs typeface="Verdana"/>
              </a:rPr>
              <a:t> </a:t>
            </a:r>
            <a:r>
              <a:rPr sz="1351" spc="-93" dirty="0">
                <a:solidFill>
                  <a:srgbClr val="011606"/>
                </a:solidFill>
                <a:latin typeface="Verdana"/>
                <a:cs typeface="Verdana"/>
              </a:rPr>
              <a:t>S</a:t>
            </a:r>
            <a:r>
              <a:rPr sz="1351" spc="-33" dirty="0">
                <a:solidFill>
                  <a:srgbClr val="011606"/>
                </a:solidFill>
                <a:latin typeface="Verdana"/>
                <a:cs typeface="Verdana"/>
              </a:rPr>
              <a:t>u</a:t>
            </a:r>
            <a:r>
              <a:rPr sz="1351" spc="11" dirty="0">
                <a:solidFill>
                  <a:srgbClr val="011606"/>
                </a:solidFill>
                <a:latin typeface="Verdana"/>
                <a:cs typeface="Verdana"/>
              </a:rPr>
              <a:t>pp</a:t>
            </a:r>
            <a:r>
              <a:rPr sz="1351" spc="-15" dirty="0">
                <a:solidFill>
                  <a:srgbClr val="011606"/>
                </a:solidFill>
                <a:latin typeface="Verdana"/>
                <a:cs typeface="Verdana"/>
              </a:rPr>
              <a:t>l</a:t>
            </a:r>
            <a:r>
              <a:rPr sz="1351" spc="-80" dirty="0">
                <a:solidFill>
                  <a:srgbClr val="011606"/>
                </a:solidFill>
                <a:latin typeface="Verdana"/>
                <a:cs typeface="Verdana"/>
              </a:rPr>
              <a:t>y</a:t>
            </a:r>
            <a:r>
              <a:rPr sz="1351" spc="-125" dirty="0">
                <a:solidFill>
                  <a:srgbClr val="011606"/>
                </a:solidFill>
                <a:latin typeface="Verdana"/>
                <a:cs typeface="Verdana"/>
              </a:rPr>
              <a:t> </a:t>
            </a:r>
            <a:r>
              <a:rPr sz="1351" spc="-63" dirty="0">
                <a:solidFill>
                  <a:srgbClr val="011606"/>
                </a:solidFill>
                <a:latin typeface="Verdana"/>
                <a:cs typeface="Verdana"/>
              </a:rPr>
              <a:t>a</a:t>
            </a:r>
            <a:r>
              <a:rPr sz="1351" spc="-33" dirty="0">
                <a:solidFill>
                  <a:srgbClr val="011606"/>
                </a:solidFill>
                <a:latin typeface="Verdana"/>
                <a:cs typeface="Verdana"/>
              </a:rPr>
              <a:t>n</a:t>
            </a:r>
            <a:r>
              <a:rPr sz="1351" spc="11" dirty="0">
                <a:solidFill>
                  <a:srgbClr val="011606"/>
                </a:solidFill>
                <a:latin typeface="Verdana"/>
                <a:cs typeface="Verdana"/>
              </a:rPr>
              <a:t>d</a:t>
            </a:r>
            <a:r>
              <a:rPr sz="1351" spc="-125" dirty="0">
                <a:solidFill>
                  <a:srgbClr val="011606"/>
                </a:solidFill>
                <a:latin typeface="Verdana"/>
                <a:cs typeface="Verdana"/>
              </a:rPr>
              <a:t> </a:t>
            </a:r>
            <a:r>
              <a:rPr sz="1351" dirty="0">
                <a:solidFill>
                  <a:srgbClr val="011606"/>
                </a:solidFill>
                <a:latin typeface="Verdana"/>
                <a:cs typeface="Verdana"/>
              </a:rPr>
              <a:t>o</a:t>
            </a:r>
            <a:r>
              <a:rPr sz="1351" spc="-15" dirty="0">
                <a:solidFill>
                  <a:srgbClr val="011606"/>
                </a:solidFill>
                <a:latin typeface="Verdana"/>
                <a:cs typeface="Verdana"/>
              </a:rPr>
              <a:t>t</a:t>
            </a:r>
            <a:r>
              <a:rPr sz="1351" spc="-33" dirty="0">
                <a:solidFill>
                  <a:srgbClr val="011606"/>
                </a:solidFill>
                <a:latin typeface="Verdana"/>
                <a:cs typeface="Verdana"/>
              </a:rPr>
              <a:t>h</a:t>
            </a:r>
            <a:r>
              <a:rPr sz="1351" spc="-35" dirty="0">
                <a:solidFill>
                  <a:srgbClr val="011606"/>
                </a:solidFill>
                <a:latin typeface="Verdana"/>
                <a:cs typeface="Verdana"/>
              </a:rPr>
              <a:t>e</a:t>
            </a:r>
            <a:r>
              <a:rPr sz="1351" spc="-55" dirty="0">
                <a:solidFill>
                  <a:srgbClr val="011606"/>
                </a:solidFill>
                <a:latin typeface="Verdana"/>
                <a:cs typeface="Verdana"/>
              </a:rPr>
              <a:t>r</a:t>
            </a:r>
            <a:r>
              <a:rPr sz="1351" spc="-125" dirty="0">
                <a:solidFill>
                  <a:srgbClr val="011606"/>
                </a:solidFill>
                <a:latin typeface="Verdana"/>
                <a:cs typeface="Verdana"/>
              </a:rPr>
              <a:t> </a:t>
            </a:r>
            <a:r>
              <a:rPr sz="1351" spc="-93" dirty="0">
                <a:solidFill>
                  <a:srgbClr val="011606"/>
                </a:solidFill>
                <a:latin typeface="Verdana"/>
                <a:cs typeface="Verdana"/>
              </a:rPr>
              <a:t>S</a:t>
            </a:r>
            <a:r>
              <a:rPr sz="1351" spc="-35" dirty="0">
                <a:solidFill>
                  <a:srgbClr val="011606"/>
                </a:solidFill>
                <a:latin typeface="Verdana"/>
                <a:cs typeface="Verdana"/>
              </a:rPr>
              <a:t>e</a:t>
            </a:r>
            <a:r>
              <a:rPr sz="1351" spc="-55" dirty="0">
                <a:solidFill>
                  <a:srgbClr val="011606"/>
                </a:solidFill>
                <a:latin typeface="Verdana"/>
                <a:cs typeface="Verdana"/>
              </a:rPr>
              <a:t>r</a:t>
            </a:r>
            <a:r>
              <a:rPr sz="1351" spc="-85" dirty="0">
                <a:solidFill>
                  <a:srgbClr val="011606"/>
                </a:solidFill>
                <a:latin typeface="Verdana"/>
                <a:cs typeface="Verdana"/>
              </a:rPr>
              <a:t>v</a:t>
            </a:r>
            <a:r>
              <a:rPr sz="1351" spc="-25" dirty="0">
                <a:solidFill>
                  <a:srgbClr val="011606"/>
                </a:solidFill>
                <a:latin typeface="Verdana"/>
                <a:cs typeface="Verdana"/>
              </a:rPr>
              <a:t>i</a:t>
            </a:r>
            <a:r>
              <a:rPr sz="1351" spc="20" dirty="0">
                <a:solidFill>
                  <a:srgbClr val="011606"/>
                </a:solidFill>
                <a:latin typeface="Verdana"/>
                <a:cs typeface="Verdana"/>
              </a:rPr>
              <a:t>c</a:t>
            </a:r>
            <a:r>
              <a:rPr sz="1351" spc="-35" dirty="0">
                <a:solidFill>
                  <a:srgbClr val="011606"/>
                </a:solidFill>
                <a:latin typeface="Verdana"/>
                <a:cs typeface="Verdana"/>
              </a:rPr>
              <a:t>e</a:t>
            </a:r>
            <a:r>
              <a:rPr sz="1351" spc="-57" dirty="0">
                <a:solidFill>
                  <a:srgbClr val="011606"/>
                </a:solidFill>
                <a:latin typeface="Verdana"/>
                <a:cs typeface="Verdana"/>
              </a:rPr>
              <a:t>s</a:t>
            </a:r>
            <a:r>
              <a:rPr sz="1351" spc="-125" dirty="0">
                <a:solidFill>
                  <a:srgbClr val="011606"/>
                </a:solidFill>
                <a:latin typeface="Verdana"/>
                <a:cs typeface="Verdana"/>
              </a:rPr>
              <a:t> </a:t>
            </a:r>
            <a:r>
              <a:rPr sz="1351" spc="-63" dirty="0">
                <a:solidFill>
                  <a:srgbClr val="011606"/>
                </a:solidFill>
                <a:latin typeface="Verdana"/>
                <a:cs typeface="Verdana"/>
              </a:rPr>
              <a:t>a</a:t>
            </a:r>
            <a:r>
              <a:rPr sz="1351" spc="-55" dirty="0">
                <a:solidFill>
                  <a:srgbClr val="011606"/>
                </a:solidFill>
                <a:latin typeface="Verdana"/>
                <a:cs typeface="Verdana"/>
              </a:rPr>
              <a:t>r</a:t>
            </a:r>
            <a:r>
              <a:rPr sz="1351" spc="-35" dirty="0">
                <a:solidFill>
                  <a:srgbClr val="011606"/>
                </a:solidFill>
                <a:latin typeface="Verdana"/>
                <a:cs typeface="Verdana"/>
              </a:rPr>
              <a:t>e</a:t>
            </a:r>
            <a:r>
              <a:rPr sz="1351" spc="-125" dirty="0">
                <a:solidFill>
                  <a:srgbClr val="011606"/>
                </a:solidFill>
                <a:latin typeface="Verdana"/>
                <a:cs typeface="Verdana"/>
              </a:rPr>
              <a:t> </a:t>
            </a:r>
            <a:r>
              <a:rPr sz="1351" spc="19" dirty="0">
                <a:solidFill>
                  <a:srgbClr val="011606"/>
                </a:solidFill>
                <a:latin typeface="Verdana"/>
                <a:cs typeface="Verdana"/>
              </a:rPr>
              <a:t>A</a:t>
            </a:r>
            <a:r>
              <a:rPr sz="1351" spc="20" dirty="0">
                <a:solidFill>
                  <a:srgbClr val="011606"/>
                </a:solidFill>
                <a:latin typeface="Verdana"/>
                <a:cs typeface="Verdana"/>
              </a:rPr>
              <a:t>cc</a:t>
            </a:r>
            <a:r>
              <a:rPr sz="1351" spc="-35" dirty="0">
                <a:solidFill>
                  <a:srgbClr val="011606"/>
                </a:solidFill>
                <a:latin typeface="Verdana"/>
                <a:cs typeface="Verdana"/>
              </a:rPr>
              <a:t>e</a:t>
            </a:r>
            <a:r>
              <a:rPr sz="1351" spc="-57" dirty="0">
                <a:solidFill>
                  <a:srgbClr val="011606"/>
                </a:solidFill>
                <a:latin typeface="Verdana"/>
                <a:cs typeface="Verdana"/>
              </a:rPr>
              <a:t>ss</a:t>
            </a:r>
            <a:r>
              <a:rPr sz="1351" spc="-25" dirty="0">
                <a:solidFill>
                  <a:srgbClr val="011606"/>
                </a:solidFill>
                <a:latin typeface="Verdana"/>
                <a:cs typeface="Verdana"/>
              </a:rPr>
              <a:t>i</a:t>
            </a:r>
            <a:r>
              <a:rPr sz="1351" spc="11" dirty="0">
                <a:solidFill>
                  <a:srgbClr val="011606"/>
                </a:solidFill>
                <a:latin typeface="Verdana"/>
                <a:cs typeface="Verdana"/>
              </a:rPr>
              <a:t>b</a:t>
            </a:r>
            <a:r>
              <a:rPr sz="1351" spc="-15" dirty="0">
                <a:solidFill>
                  <a:srgbClr val="011606"/>
                </a:solidFill>
                <a:latin typeface="Verdana"/>
                <a:cs typeface="Verdana"/>
              </a:rPr>
              <a:t>l</a:t>
            </a:r>
            <a:r>
              <a:rPr sz="1351" spc="-35" dirty="0">
                <a:solidFill>
                  <a:srgbClr val="011606"/>
                </a:solidFill>
                <a:latin typeface="Verdana"/>
                <a:cs typeface="Verdana"/>
              </a:rPr>
              <a:t>e</a:t>
            </a:r>
            <a:r>
              <a:rPr sz="1351" spc="-125" dirty="0">
                <a:solidFill>
                  <a:srgbClr val="011606"/>
                </a:solidFill>
                <a:latin typeface="Verdana"/>
                <a:cs typeface="Verdana"/>
              </a:rPr>
              <a:t> </a:t>
            </a:r>
            <a:r>
              <a:rPr sz="1351" spc="-15" dirty="0">
                <a:solidFill>
                  <a:srgbClr val="011606"/>
                </a:solidFill>
                <a:latin typeface="Verdana"/>
                <a:cs typeface="Verdana"/>
              </a:rPr>
              <a:t>t</a:t>
            </a:r>
            <a:r>
              <a:rPr sz="1351" dirty="0">
                <a:solidFill>
                  <a:srgbClr val="011606"/>
                </a:solidFill>
                <a:latin typeface="Verdana"/>
                <a:cs typeface="Verdana"/>
              </a:rPr>
              <a:t>o</a:t>
            </a:r>
            <a:r>
              <a:rPr sz="1351" spc="-125" dirty="0">
                <a:solidFill>
                  <a:srgbClr val="011606"/>
                </a:solidFill>
                <a:latin typeface="Verdana"/>
                <a:cs typeface="Verdana"/>
              </a:rPr>
              <a:t> </a:t>
            </a:r>
            <a:r>
              <a:rPr sz="1351" spc="165" dirty="0">
                <a:solidFill>
                  <a:srgbClr val="011606"/>
                </a:solidFill>
                <a:latin typeface="Verdana"/>
                <a:cs typeface="Verdana"/>
              </a:rPr>
              <a:t>M</a:t>
            </a:r>
            <a:r>
              <a:rPr sz="1351" spc="-35" dirty="0">
                <a:solidFill>
                  <a:srgbClr val="011606"/>
                </a:solidFill>
                <a:latin typeface="Verdana"/>
                <a:cs typeface="Verdana"/>
              </a:rPr>
              <a:t>e</a:t>
            </a:r>
            <a:endParaRPr sz="1351">
              <a:latin typeface="Verdana"/>
              <a:cs typeface="Verdana"/>
            </a:endParaRPr>
          </a:p>
          <a:p>
            <a:pPr marL="1164562" indent="-215577">
              <a:spcBef>
                <a:spcPts val="780"/>
              </a:spcBef>
              <a:buClr>
                <a:srgbClr val="FBE407"/>
              </a:buClr>
              <a:buAutoNum type="arabicPeriod"/>
              <a:tabLst>
                <a:tab pos="1164879" algn="l"/>
              </a:tabLst>
            </a:pPr>
            <a:r>
              <a:rPr sz="1351" spc="-13" dirty="0">
                <a:solidFill>
                  <a:srgbClr val="011606"/>
                </a:solidFill>
                <a:latin typeface="Verdana"/>
                <a:cs typeface="Verdana"/>
              </a:rPr>
              <a:t>4</a:t>
            </a:r>
            <a:r>
              <a:rPr sz="1351" spc="-143" dirty="0">
                <a:solidFill>
                  <a:srgbClr val="011606"/>
                </a:solidFill>
                <a:latin typeface="Verdana"/>
                <a:cs typeface="Verdana"/>
              </a:rPr>
              <a:t>.</a:t>
            </a:r>
            <a:r>
              <a:rPr sz="1351" spc="-125" dirty="0">
                <a:solidFill>
                  <a:srgbClr val="011606"/>
                </a:solidFill>
                <a:latin typeface="Verdana"/>
                <a:cs typeface="Verdana"/>
              </a:rPr>
              <a:t> </a:t>
            </a:r>
            <a:r>
              <a:rPr sz="1351" spc="-185" dirty="0">
                <a:solidFill>
                  <a:srgbClr val="011606"/>
                </a:solidFill>
                <a:latin typeface="Verdana"/>
                <a:cs typeface="Verdana"/>
              </a:rPr>
              <a:t>I</a:t>
            </a:r>
            <a:r>
              <a:rPr sz="1351" spc="-125" dirty="0">
                <a:solidFill>
                  <a:srgbClr val="011606"/>
                </a:solidFill>
                <a:latin typeface="Verdana"/>
                <a:cs typeface="Verdana"/>
              </a:rPr>
              <a:t> </a:t>
            </a:r>
            <a:r>
              <a:rPr sz="1351" spc="-63" dirty="0">
                <a:solidFill>
                  <a:srgbClr val="011606"/>
                </a:solidFill>
                <a:latin typeface="Verdana"/>
                <a:cs typeface="Verdana"/>
              </a:rPr>
              <a:t>a</a:t>
            </a:r>
            <a:r>
              <a:rPr sz="1351" spc="-73" dirty="0">
                <a:solidFill>
                  <a:srgbClr val="011606"/>
                </a:solidFill>
                <a:latin typeface="Verdana"/>
                <a:cs typeface="Verdana"/>
              </a:rPr>
              <a:t>m</a:t>
            </a:r>
            <a:r>
              <a:rPr sz="1351" spc="-125" dirty="0">
                <a:solidFill>
                  <a:srgbClr val="011606"/>
                </a:solidFill>
                <a:latin typeface="Verdana"/>
                <a:cs typeface="Verdana"/>
              </a:rPr>
              <a:t> </a:t>
            </a:r>
            <a:r>
              <a:rPr sz="1351" spc="-8" dirty="0">
                <a:solidFill>
                  <a:srgbClr val="011606"/>
                </a:solidFill>
                <a:latin typeface="Verdana"/>
                <a:cs typeface="Verdana"/>
              </a:rPr>
              <a:t>T</a:t>
            </a:r>
            <a:r>
              <a:rPr sz="1351" spc="-55" dirty="0">
                <a:solidFill>
                  <a:srgbClr val="011606"/>
                </a:solidFill>
                <a:latin typeface="Verdana"/>
                <a:cs typeface="Verdana"/>
              </a:rPr>
              <a:t>r</a:t>
            </a:r>
            <a:r>
              <a:rPr sz="1351" spc="-35" dirty="0">
                <a:solidFill>
                  <a:srgbClr val="011606"/>
                </a:solidFill>
                <a:latin typeface="Verdana"/>
                <a:cs typeface="Verdana"/>
              </a:rPr>
              <a:t>e</a:t>
            </a:r>
            <a:r>
              <a:rPr sz="1351" spc="-63" dirty="0">
                <a:solidFill>
                  <a:srgbClr val="011606"/>
                </a:solidFill>
                <a:latin typeface="Verdana"/>
                <a:cs typeface="Verdana"/>
              </a:rPr>
              <a:t>a</a:t>
            </a:r>
            <a:r>
              <a:rPr sz="1351" spc="-15" dirty="0">
                <a:solidFill>
                  <a:srgbClr val="011606"/>
                </a:solidFill>
                <a:latin typeface="Verdana"/>
                <a:cs typeface="Verdana"/>
              </a:rPr>
              <a:t>t</a:t>
            </a:r>
            <a:r>
              <a:rPr sz="1351" spc="-35" dirty="0">
                <a:solidFill>
                  <a:srgbClr val="011606"/>
                </a:solidFill>
                <a:latin typeface="Verdana"/>
                <a:cs typeface="Verdana"/>
              </a:rPr>
              <a:t>e</a:t>
            </a:r>
            <a:r>
              <a:rPr sz="1351" spc="11" dirty="0">
                <a:solidFill>
                  <a:srgbClr val="011606"/>
                </a:solidFill>
                <a:latin typeface="Verdana"/>
                <a:cs typeface="Verdana"/>
              </a:rPr>
              <a:t>d</a:t>
            </a:r>
            <a:r>
              <a:rPr sz="1351" spc="-125" dirty="0">
                <a:solidFill>
                  <a:srgbClr val="011606"/>
                </a:solidFill>
                <a:latin typeface="Verdana"/>
                <a:cs typeface="Verdana"/>
              </a:rPr>
              <a:t> </a:t>
            </a:r>
            <a:r>
              <a:rPr sz="1351" spc="-48" dirty="0">
                <a:solidFill>
                  <a:srgbClr val="011606"/>
                </a:solidFill>
                <a:latin typeface="Verdana"/>
                <a:cs typeface="Verdana"/>
              </a:rPr>
              <a:t>w</a:t>
            </a:r>
            <a:r>
              <a:rPr sz="1351" spc="-25" dirty="0">
                <a:solidFill>
                  <a:srgbClr val="011606"/>
                </a:solidFill>
                <a:latin typeface="Verdana"/>
                <a:cs typeface="Verdana"/>
              </a:rPr>
              <a:t>i</a:t>
            </a:r>
            <a:r>
              <a:rPr sz="1351" spc="-15" dirty="0">
                <a:solidFill>
                  <a:srgbClr val="011606"/>
                </a:solidFill>
                <a:latin typeface="Verdana"/>
                <a:cs typeface="Verdana"/>
              </a:rPr>
              <a:t>t</a:t>
            </a:r>
            <a:r>
              <a:rPr sz="1351" spc="-33" dirty="0">
                <a:solidFill>
                  <a:srgbClr val="011606"/>
                </a:solidFill>
                <a:latin typeface="Verdana"/>
                <a:cs typeface="Verdana"/>
              </a:rPr>
              <a:t>h</a:t>
            </a:r>
            <a:r>
              <a:rPr sz="1351" spc="-125" dirty="0">
                <a:solidFill>
                  <a:srgbClr val="011606"/>
                </a:solidFill>
                <a:latin typeface="Verdana"/>
                <a:cs typeface="Verdana"/>
              </a:rPr>
              <a:t> </a:t>
            </a:r>
            <a:r>
              <a:rPr sz="1351" spc="23" dirty="0">
                <a:solidFill>
                  <a:srgbClr val="011606"/>
                </a:solidFill>
                <a:latin typeface="Verdana"/>
                <a:cs typeface="Verdana"/>
              </a:rPr>
              <a:t>R</a:t>
            </a:r>
            <a:r>
              <a:rPr sz="1351" spc="-35" dirty="0">
                <a:solidFill>
                  <a:srgbClr val="011606"/>
                </a:solidFill>
                <a:latin typeface="Verdana"/>
                <a:cs typeface="Verdana"/>
              </a:rPr>
              <a:t>e</a:t>
            </a:r>
            <a:r>
              <a:rPr sz="1351" spc="-57" dirty="0">
                <a:solidFill>
                  <a:srgbClr val="011606"/>
                </a:solidFill>
                <a:latin typeface="Verdana"/>
                <a:cs typeface="Verdana"/>
              </a:rPr>
              <a:t>s</a:t>
            </a:r>
            <a:r>
              <a:rPr sz="1351" spc="11" dirty="0">
                <a:solidFill>
                  <a:srgbClr val="011606"/>
                </a:solidFill>
                <a:latin typeface="Verdana"/>
                <a:cs typeface="Verdana"/>
              </a:rPr>
              <a:t>p</a:t>
            </a:r>
            <a:r>
              <a:rPr sz="1351" spc="-35" dirty="0">
                <a:solidFill>
                  <a:srgbClr val="011606"/>
                </a:solidFill>
                <a:latin typeface="Verdana"/>
                <a:cs typeface="Verdana"/>
              </a:rPr>
              <a:t>e</a:t>
            </a:r>
            <a:r>
              <a:rPr sz="1351" spc="20" dirty="0">
                <a:solidFill>
                  <a:srgbClr val="011606"/>
                </a:solidFill>
                <a:latin typeface="Verdana"/>
                <a:cs typeface="Verdana"/>
              </a:rPr>
              <a:t>c</a:t>
            </a:r>
            <a:r>
              <a:rPr sz="1351" spc="-15" dirty="0">
                <a:solidFill>
                  <a:srgbClr val="011606"/>
                </a:solidFill>
                <a:latin typeface="Verdana"/>
                <a:cs typeface="Verdana"/>
              </a:rPr>
              <a:t>t</a:t>
            </a:r>
            <a:endParaRPr sz="1351">
              <a:latin typeface="Verdana"/>
              <a:cs typeface="Verdana"/>
            </a:endParaRPr>
          </a:p>
          <a:p>
            <a:pPr marL="1164562" indent="-215577">
              <a:spcBef>
                <a:spcPts val="780"/>
              </a:spcBef>
              <a:buClr>
                <a:srgbClr val="FBE407"/>
              </a:buClr>
              <a:buAutoNum type="arabicPeriod"/>
              <a:tabLst>
                <a:tab pos="1164879" algn="l"/>
              </a:tabLst>
            </a:pPr>
            <a:r>
              <a:rPr sz="1351" spc="-13" dirty="0">
                <a:solidFill>
                  <a:srgbClr val="011606"/>
                </a:solidFill>
                <a:latin typeface="Verdana"/>
                <a:cs typeface="Verdana"/>
              </a:rPr>
              <a:t>5</a:t>
            </a:r>
            <a:r>
              <a:rPr sz="1351" spc="-143" dirty="0">
                <a:solidFill>
                  <a:srgbClr val="011606"/>
                </a:solidFill>
                <a:latin typeface="Verdana"/>
                <a:cs typeface="Verdana"/>
              </a:rPr>
              <a:t>.</a:t>
            </a:r>
            <a:r>
              <a:rPr sz="1351" spc="-125" dirty="0">
                <a:solidFill>
                  <a:srgbClr val="011606"/>
                </a:solidFill>
                <a:latin typeface="Verdana"/>
                <a:cs typeface="Verdana"/>
              </a:rPr>
              <a:t> </a:t>
            </a:r>
            <a:r>
              <a:rPr sz="1351" spc="-185" dirty="0">
                <a:solidFill>
                  <a:srgbClr val="011606"/>
                </a:solidFill>
                <a:latin typeface="Verdana"/>
                <a:cs typeface="Verdana"/>
              </a:rPr>
              <a:t>I</a:t>
            </a:r>
            <a:r>
              <a:rPr sz="1351" spc="-125" dirty="0">
                <a:solidFill>
                  <a:srgbClr val="011606"/>
                </a:solidFill>
                <a:latin typeface="Verdana"/>
                <a:cs typeface="Verdana"/>
              </a:rPr>
              <a:t> </a:t>
            </a:r>
            <a:r>
              <a:rPr sz="1351" spc="-3" dirty="0">
                <a:solidFill>
                  <a:srgbClr val="011606"/>
                </a:solidFill>
                <a:latin typeface="Verdana"/>
                <a:cs typeface="Verdana"/>
              </a:rPr>
              <a:t>C</a:t>
            </a:r>
            <a:r>
              <a:rPr sz="1351" spc="-63" dirty="0">
                <a:solidFill>
                  <a:srgbClr val="011606"/>
                </a:solidFill>
                <a:latin typeface="Verdana"/>
                <a:cs typeface="Verdana"/>
              </a:rPr>
              <a:t>a</a:t>
            </a:r>
            <a:r>
              <a:rPr sz="1351" spc="-33" dirty="0">
                <a:solidFill>
                  <a:srgbClr val="011606"/>
                </a:solidFill>
                <a:latin typeface="Verdana"/>
                <a:cs typeface="Verdana"/>
              </a:rPr>
              <a:t>n</a:t>
            </a:r>
            <a:r>
              <a:rPr sz="1351" spc="-125" dirty="0">
                <a:solidFill>
                  <a:srgbClr val="011606"/>
                </a:solidFill>
                <a:latin typeface="Verdana"/>
                <a:cs typeface="Verdana"/>
              </a:rPr>
              <a:t> </a:t>
            </a:r>
            <a:r>
              <a:rPr sz="1351" spc="8" dirty="0">
                <a:solidFill>
                  <a:srgbClr val="011606"/>
                </a:solidFill>
                <a:latin typeface="Verdana"/>
                <a:cs typeface="Verdana"/>
              </a:rPr>
              <a:t>E</a:t>
            </a:r>
            <a:r>
              <a:rPr sz="1351" spc="-63" dirty="0">
                <a:solidFill>
                  <a:srgbClr val="011606"/>
                </a:solidFill>
                <a:latin typeface="Verdana"/>
                <a:cs typeface="Verdana"/>
              </a:rPr>
              <a:t>a</a:t>
            </a:r>
            <a:r>
              <a:rPr sz="1351" spc="-57" dirty="0">
                <a:solidFill>
                  <a:srgbClr val="011606"/>
                </a:solidFill>
                <a:latin typeface="Verdana"/>
                <a:cs typeface="Verdana"/>
              </a:rPr>
              <a:t>s</a:t>
            </a:r>
            <a:r>
              <a:rPr sz="1351" spc="-25" dirty="0">
                <a:solidFill>
                  <a:srgbClr val="011606"/>
                </a:solidFill>
                <a:latin typeface="Verdana"/>
                <a:cs typeface="Verdana"/>
              </a:rPr>
              <a:t>i</a:t>
            </a:r>
            <a:r>
              <a:rPr sz="1351" spc="-15" dirty="0">
                <a:solidFill>
                  <a:srgbClr val="011606"/>
                </a:solidFill>
                <a:latin typeface="Verdana"/>
                <a:cs typeface="Verdana"/>
              </a:rPr>
              <a:t>l</a:t>
            </a:r>
            <a:r>
              <a:rPr sz="1351" spc="-80" dirty="0">
                <a:solidFill>
                  <a:srgbClr val="011606"/>
                </a:solidFill>
                <a:latin typeface="Verdana"/>
                <a:cs typeface="Verdana"/>
              </a:rPr>
              <a:t>y</a:t>
            </a:r>
            <a:r>
              <a:rPr sz="1351" spc="-125" dirty="0">
                <a:solidFill>
                  <a:srgbClr val="011606"/>
                </a:solidFill>
                <a:latin typeface="Verdana"/>
                <a:cs typeface="Verdana"/>
              </a:rPr>
              <a:t> </a:t>
            </a:r>
            <a:r>
              <a:rPr sz="1351" spc="-43" dirty="0">
                <a:solidFill>
                  <a:srgbClr val="011606"/>
                </a:solidFill>
                <a:latin typeface="Verdana"/>
                <a:cs typeface="Verdana"/>
              </a:rPr>
              <a:t>G</a:t>
            </a:r>
            <a:r>
              <a:rPr sz="1351" spc="-35" dirty="0">
                <a:solidFill>
                  <a:srgbClr val="011606"/>
                </a:solidFill>
                <a:latin typeface="Verdana"/>
                <a:cs typeface="Verdana"/>
              </a:rPr>
              <a:t>e</a:t>
            </a:r>
            <a:r>
              <a:rPr sz="1351" spc="-15" dirty="0">
                <a:solidFill>
                  <a:srgbClr val="011606"/>
                </a:solidFill>
                <a:latin typeface="Verdana"/>
                <a:cs typeface="Verdana"/>
              </a:rPr>
              <a:t>t</a:t>
            </a:r>
            <a:r>
              <a:rPr sz="1351" spc="-125" dirty="0">
                <a:solidFill>
                  <a:srgbClr val="011606"/>
                </a:solidFill>
                <a:latin typeface="Verdana"/>
                <a:cs typeface="Verdana"/>
              </a:rPr>
              <a:t> </a:t>
            </a:r>
            <a:r>
              <a:rPr sz="1351" spc="-73" dirty="0">
                <a:solidFill>
                  <a:srgbClr val="011606"/>
                </a:solidFill>
                <a:latin typeface="Verdana"/>
                <a:cs typeface="Verdana"/>
              </a:rPr>
              <a:t>m</a:t>
            </a:r>
            <a:r>
              <a:rPr sz="1351" spc="-80" dirty="0">
                <a:solidFill>
                  <a:srgbClr val="011606"/>
                </a:solidFill>
                <a:latin typeface="Verdana"/>
                <a:cs typeface="Verdana"/>
              </a:rPr>
              <a:t>y</a:t>
            </a:r>
            <a:r>
              <a:rPr sz="1351" spc="-125" dirty="0">
                <a:solidFill>
                  <a:srgbClr val="011606"/>
                </a:solidFill>
                <a:latin typeface="Verdana"/>
                <a:cs typeface="Verdana"/>
              </a:rPr>
              <a:t> </a:t>
            </a:r>
            <a:r>
              <a:rPr sz="1351" spc="-93" dirty="0">
                <a:solidFill>
                  <a:srgbClr val="011606"/>
                </a:solidFill>
                <a:latin typeface="Verdana"/>
                <a:cs typeface="Verdana"/>
              </a:rPr>
              <a:t>S</a:t>
            </a:r>
            <a:r>
              <a:rPr sz="1351" spc="-63" dirty="0">
                <a:solidFill>
                  <a:srgbClr val="011606"/>
                </a:solidFill>
                <a:latin typeface="Verdana"/>
                <a:cs typeface="Verdana"/>
              </a:rPr>
              <a:t>a</a:t>
            </a:r>
            <a:r>
              <a:rPr sz="1351" spc="37" dirty="0">
                <a:solidFill>
                  <a:srgbClr val="011606"/>
                </a:solidFill>
                <a:latin typeface="Verdana"/>
                <a:cs typeface="Verdana"/>
              </a:rPr>
              <a:t>f</a:t>
            </a:r>
            <a:r>
              <a:rPr sz="1351" spc="-35" dirty="0">
                <a:solidFill>
                  <a:srgbClr val="011606"/>
                </a:solidFill>
                <a:latin typeface="Verdana"/>
                <a:cs typeface="Verdana"/>
              </a:rPr>
              <a:t>e</a:t>
            </a:r>
            <a:r>
              <a:rPr sz="1351" spc="-125" dirty="0">
                <a:solidFill>
                  <a:srgbClr val="011606"/>
                </a:solidFill>
                <a:latin typeface="Verdana"/>
                <a:cs typeface="Verdana"/>
              </a:rPr>
              <a:t> </a:t>
            </a:r>
            <a:r>
              <a:rPr sz="1351" spc="-93" dirty="0">
                <a:solidFill>
                  <a:srgbClr val="011606"/>
                </a:solidFill>
                <a:latin typeface="Verdana"/>
                <a:cs typeface="Verdana"/>
              </a:rPr>
              <a:t>S</a:t>
            </a:r>
            <a:r>
              <a:rPr sz="1351" spc="-33" dirty="0">
                <a:solidFill>
                  <a:srgbClr val="011606"/>
                </a:solidFill>
                <a:latin typeface="Verdana"/>
                <a:cs typeface="Verdana"/>
              </a:rPr>
              <a:t>u</a:t>
            </a:r>
            <a:r>
              <a:rPr sz="1351" spc="11" dirty="0">
                <a:solidFill>
                  <a:srgbClr val="011606"/>
                </a:solidFill>
                <a:latin typeface="Verdana"/>
                <a:cs typeface="Verdana"/>
              </a:rPr>
              <a:t>pp</a:t>
            </a:r>
            <a:r>
              <a:rPr sz="1351" spc="-15" dirty="0">
                <a:solidFill>
                  <a:srgbClr val="011606"/>
                </a:solidFill>
                <a:latin typeface="Verdana"/>
                <a:cs typeface="Verdana"/>
              </a:rPr>
              <a:t>l</a:t>
            </a:r>
            <a:r>
              <a:rPr sz="1351" spc="-80" dirty="0">
                <a:solidFill>
                  <a:srgbClr val="011606"/>
                </a:solidFill>
                <a:latin typeface="Verdana"/>
                <a:cs typeface="Verdana"/>
              </a:rPr>
              <a:t>y</a:t>
            </a:r>
            <a:endParaRPr sz="1351">
              <a:latin typeface="Verdana"/>
              <a:cs typeface="Verdana"/>
            </a:endParaRPr>
          </a:p>
          <a:p>
            <a:pPr marL="1164562" indent="-215577">
              <a:spcBef>
                <a:spcPts val="780"/>
              </a:spcBef>
              <a:buClr>
                <a:srgbClr val="FBE407"/>
              </a:buClr>
              <a:buAutoNum type="arabicPeriod"/>
              <a:tabLst>
                <a:tab pos="1164879" algn="l"/>
              </a:tabLst>
            </a:pPr>
            <a:r>
              <a:rPr sz="1351" spc="-79" dirty="0">
                <a:solidFill>
                  <a:srgbClr val="011606"/>
                </a:solidFill>
                <a:latin typeface="Verdana"/>
                <a:cs typeface="Verdana"/>
              </a:rPr>
              <a:t>6.</a:t>
            </a:r>
            <a:r>
              <a:rPr sz="1351" spc="-125" dirty="0">
                <a:solidFill>
                  <a:srgbClr val="011606"/>
                </a:solidFill>
                <a:latin typeface="Verdana"/>
                <a:cs typeface="Verdana"/>
              </a:rPr>
              <a:t> </a:t>
            </a:r>
            <a:r>
              <a:rPr sz="1351" spc="-19" dirty="0">
                <a:solidFill>
                  <a:srgbClr val="011606"/>
                </a:solidFill>
                <a:latin typeface="Verdana"/>
                <a:cs typeface="Verdana"/>
              </a:rPr>
              <a:t>Helps</a:t>
            </a:r>
            <a:r>
              <a:rPr sz="1351" spc="-123" dirty="0">
                <a:solidFill>
                  <a:srgbClr val="011606"/>
                </a:solidFill>
                <a:latin typeface="Verdana"/>
                <a:cs typeface="Verdana"/>
              </a:rPr>
              <a:t> </a:t>
            </a:r>
            <a:r>
              <a:rPr sz="1351" spc="65" dirty="0">
                <a:solidFill>
                  <a:srgbClr val="011606"/>
                </a:solidFill>
                <a:latin typeface="Verdana"/>
                <a:cs typeface="Verdana"/>
              </a:rPr>
              <a:t>Me</a:t>
            </a:r>
            <a:r>
              <a:rPr sz="1351" spc="-123" dirty="0">
                <a:solidFill>
                  <a:srgbClr val="011606"/>
                </a:solidFill>
                <a:latin typeface="Verdana"/>
                <a:cs typeface="Verdana"/>
              </a:rPr>
              <a:t> </a:t>
            </a:r>
            <a:r>
              <a:rPr sz="1351" spc="-11" dirty="0">
                <a:solidFill>
                  <a:srgbClr val="011606"/>
                </a:solidFill>
                <a:latin typeface="Verdana"/>
                <a:cs typeface="Verdana"/>
              </a:rPr>
              <a:t>Function</a:t>
            </a:r>
            <a:r>
              <a:rPr sz="1351" spc="-123" dirty="0">
                <a:solidFill>
                  <a:srgbClr val="011606"/>
                </a:solidFill>
                <a:latin typeface="Verdana"/>
                <a:cs typeface="Verdana"/>
              </a:rPr>
              <a:t> </a:t>
            </a:r>
            <a:r>
              <a:rPr sz="1351" spc="-31" dirty="0">
                <a:solidFill>
                  <a:srgbClr val="011606"/>
                </a:solidFill>
                <a:latin typeface="Verdana"/>
                <a:cs typeface="Verdana"/>
              </a:rPr>
              <a:t>and</a:t>
            </a:r>
            <a:r>
              <a:rPr sz="1351" spc="-123" dirty="0">
                <a:solidFill>
                  <a:srgbClr val="011606"/>
                </a:solidFill>
                <a:latin typeface="Verdana"/>
                <a:cs typeface="Verdana"/>
              </a:rPr>
              <a:t> </a:t>
            </a:r>
            <a:r>
              <a:rPr sz="1351" spc="-60" dirty="0">
                <a:solidFill>
                  <a:srgbClr val="011606"/>
                </a:solidFill>
                <a:latin typeface="Verdana"/>
                <a:cs typeface="Verdana"/>
              </a:rPr>
              <a:t>Improves</a:t>
            </a:r>
            <a:r>
              <a:rPr sz="1351" spc="-123" dirty="0">
                <a:solidFill>
                  <a:srgbClr val="011606"/>
                </a:solidFill>
                <a:latin typeface="Verdana"/>
                <a:cs typeface="Verdana"/>
              </a:rPr>
              <a:t> </a:t>
            </a:r>
            <a:r>
              <a:rPr sz="1351" spc="-79" dirty="0">
                <a:solidFill>
                  <a:srgbClr val="011606"/>
                </a:solidFill>
                <a:latin typeface="Verdana"/>
                <a:cs typeface="Verdana"/>
              </a:rPr>
              <a:t>my</a:t>
            </a:r>
            <a:r>
              <a:rPr sz="1351" spc="-125" dirty="0">
                <a:solidFill>
                  <a:srgbClr val="011606"/>
                </a:solidFill>
                <a:latin typeface="Verdana"/>
                <a:cs typeface="Verdana"/>
              </a:rPr>
              <a:t> </a:t>
            </a:r>
            <a:r>
              <a:rPr sz="1351" spc="-28" dirty="0">
                <a:solidFill>
                  <a:srgbClr val="011606"/>
                </a:solidFill>
                <a:latin typeface="Verdana"/>
                <a:cs typeface="Verdana"/>
              </a:rPr>
              <a:t>Quality</a:t>
            </a:r>
            <a:r>
              <a:rPr sz="1351" spc="-123" dirty="0">
                <a:solidFill>
                  <a:srgbClr val="011606"/>
                </a:solidFill>
                <a:latin typeface="Verdana"/>
                <a:cs typeface="Verdana"/>
              </a:rPr>
              <a:t> </a:t>
            </a:r>
            <a:r>
              <a:rPr sz="1351" spc="19" dirty="0">
                <a:solidFill>
                  <a:srgbClr val="011606"/>
                </a:solidFill>
                <a:latin typeface="Verdana"/>
                <a:cs typeface="Verdana"/>
              </a:rPr>
              <a:t>of</a:t>
            </a:r>
            <a:r>
              <a:rPr sz="1351" spc="-123" dirty="0">
                <a:solidFill>
                  <a:srgbClr val="011606"/>
                </a:solidFill>
                <a:latin typeface="Verdana"/>
                <a:cs typeface="Verdana"/>
              </a:rPr>
              <a:t> </a:t>
            </a:r>
            <a:r>
              <a:rPr sz="1351" dirty="0">
                <a:solidFill>
                  <a:srgbClr val="011606"/>
                </a:solidFill>
                <a:latin typeface="Verdana"/>
                <a:cs typeface="Verdana"/>
              </a:rPr>
              <a:t>Life</a:t>
            </a:r>
            <a:r>
              <a:rPr sz="1351" spc="-123" dirty="0">
                <a:solidFill>
                  <a:srgbClr val="011606"/>
                </a:solidFill>
                <a:latin typeface="Verdana"/>
                <a:cs typeface="Verdana"/>
              </a:rPr>
              <a:t> </a:t>
            </a:r>
            <a:r>
              <a:rPr sz="1351" spc="-105" dirty="0">
                <a:solidFill>
                  <a:srgbClr val="011606"/>
                </a:solidFill>
                <a:latin typeface="Verdana"/>
                <a:cs typeface="Verdana"/>
              </a:rPr>
              <a:t>(as</a:t>
            </a:r>
            <a:r>
              <a:rPr sz="1351" spc="-123" dirty="0">
                <a:solidFill>
                  <a:srgbClr val="011606"/>
                </a:solidFill>
                <a:latin typeface="Verdana"/>
                <a:cs typeface="Verdana"/>
              </a:rPr>
              <a:t> </a:t>
            </a:r>
            <a:r>
              <a:rPr sz="1351" spc="-11" dirty="0">
                <a:solidFill>
                  <a:srgbClr val="011606"/>
                </a:solidFill>
                <a:latin typeface="Verdana"/>
                <a:cs typeface="Verdana"/>
              </a:rPr>
              <a:t>defined</a:t>
            </a:r>
            <a:r>
              <a:rPr sz="1351" spc="-123" dirty="0">
                <a:solidFill>
                  <a:srgbClr val="011606"/>
                </a:solidFill>
                <a:latin typeface="Verdana"/>
                <a:cs typeface="Verdana"/>
              </a:rPr>
              <a:t> </a:t>
            </a:r>
            <a:r>
              <a:rPr sz="1351" spc="-35" dirty="0">
                <a:solidFill>
                  <a:srgbClr val="011606"/>
                </a:solidFill>
                <a:latin typeface="Verdana"/>
                <a:cs typeface="Verdana"/>
              </a:rPr>
              <a:t>by</a:t>
            </a:r>
            <a:r>
              <a:rPr sz="1351" spc="-125" dirty="0">
                <a:solidFill>
                  <a:srgbClr val="011606"/>
                </a:solidFill>
                <a:latin typeface="Verdana"/>
                <a:cs typeface="Verdana"/>
              </a:rPr>
              <a:t> </a:t>
            </a:r>
            <a:r>
              <a:rPr sz="1351" spc="-100" dirty="0">
                <a:solidFill>
                  <a:srgbClr val="011606"/>
                </a:solidFill>
                <a:latin typeface="Verdana"/>
                <a:cs typeface="Verdana"/>
              </a:rPr>
              <a:t>me)</a:t>
            </a:r>
            <a:endParaRPr sz="1351">
              <a:latin typeface="Verdana"/>
              <a:cs typeface="Verdana"/>
            </a:endParaRPr>
          </a:p>
        </p:txBody>
      </p:sp>
    </p:spTree>
    <p:extLst>
      <p:ext uri="{BB962C8B-B14F-4D97-AF65-F5344CB8AC3E}">
        <p14:creationId xmlns:p14="http://schemas.microsoft.com/office/powerpoint/2010/main" val="1202859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1485" y="3076575"/>
            <a:ext cx="8191819" cy="1047751"/>
            <a:chOff x="942971" y="4438650"/>
            <a:chExt cx="16383635" cy="2095500"/>
          </a:xfrm>
        </p:grpSpPr>
        <p:sp>
          <p:nvSpPr>
            <p:cNvPr id="3" name="object 3"/>
            <p:cNvSpPr/>
            <p:nvPr/>
          </p:nvSpPr>
          <p:spPr>
            <a:xfrm>
              <a:off x="962021" y="4457699"/>
              <a:ext cx="16345535" cy="2057400"/>
            </a:xfrm>
            <a:custGeom>
              <a:avLst/>
              <a:gdLst/>
              <a:ahLst/>
              <a:cxnLst/>
              <a:rect l="l" t="t" r="r" b="b"/>
              <a:pathLst>
                <a:path w="16345535" h="2057400">
                  <a:moveTo>
                    <a:pt x="16096167" y="2057393"/>
                  </a:moveTo>
                  <a:lnTo>
                    <a:pt x="248705" y="2057393"/>
                  </a:lnTo>
                  <a:lnTo>
                    <a:pt x="240305" y="2056983"/>
                  </a:lnTo>
                  <a:lnTo>
                    <a:pt x="198705" y="2050811"/>
                  </a:lnTo>
                  <a:lnTo>
                    <a:pt x="150948" y="2034590"/>
                  </a:lnTo>
                  <a:lnTo>
                    <a:pt x="107272" y="2009368"/>
                  </a:lnTo>
                  <a:lnTo>
                    <a:pt x="69356" y="1976116"/>
                  </a:lnTo>
                  <a:lnTo>
                    <a:pt x="38655" y="1936092"/>
                  </a:lnTo>
                  <a:lnTo>
                    <a:pt x="16349" y="1890849"/>
                  </a:lnTo>
                  <a:lnTo>
                    <a:pt x="3297" y="1842129"/>
                  </a:lnTo>
                  <a:lnTo>
                    <a:pt x="0" y="1808639"/>
                  </a:lnTo>
                  <a:lnTo>
                    <a:pt x="0" y="248751"/>
                  </a:lnTo>
                  <a:lnTo>
                    <a:pt x="6583" y="198741"/>
                  </a:lnTo>
                  <a:lnTo>
                    <a:pt x="22795" y="150976"/>
                  </a:lnTo>
                  <a:lnTo>
                    <a:pt x="48012" y="107292"/>
                  </a:lnTo>
                  <a:lnTo>
                    <a:pt x="81265" y="69368"/>
                  </a:lnTo>
                  <a:lnTo>
                    <a:pt x="121277" y="38662"/>
                  </a:lnTo>
                  <a:lnTo>
                    <a:pt x="166508" y="16352"/>
                  </a:lnTo>
                  <a:lnTo>
                    <a:pt x="215224" y="3298"/>
                  </a:lnTo>
                  <a:lnTo>
                    <a:pt x="248705" y="0"/>
                  </a:lnTo>
                  <a:lnTo>
                    <a:pt x="257127" y="0"/>
                  </a:lnTo>
                  <a:lnTo>
                    <a:pt x="16096167" y="0"/>
                  </a:lnTo>
                  <a:lnTo>
                    <a:pt x="16146164" y="6584"/>
                  </a:lnTo>
                  <a:lnTo>
                    <a:pt x="16193971" y="22799"/>
                  </a:lnTo>
                  <a:lnTo>
                    <a:pt x="16237682" y="48021"/>
                  </a:lnTo>
                  <a:lnTo>
                    <a:pt x="16275585" y="81280"/>
                  </a:lnTo>
                  <a:lnTo>
                    <a:pt x="16306250" y="121299"/>
                  </a:lnTo>
                  <a:lnTo>
                    <a:pt x="16328534" y="166539"/>
                  </a:lnTo>
                  <a:lnTo>
                    <a:pt x="16341581" y="215263"/>
                  </a:lnTo>
                  <a:lnTo>
                    <a:pt x="16344914" y="248751"/>
                  </a:lnTo>
                  <a:lnTo>
                    <a:pt x="16344914" y="1808639"/>
                  </a:lnTo>
                  <a:lnTo>
                    <a:pt x="16338343" y="1858654"/>
                  </a:lnTo>
                  <a:lnTo>
                    <a:pt x="16322153" y="1906413"/>
                  </a:lnTo>
                  <a:lnTo>
                    <a:pt x="16296917" y="1950104"/>
                  </a:lnTo>
                  <a:lnTo>
                    <a:pt x="16263681" y="1988023"/>
                  </a:lnTo>
                  <a:lnTo>
                    <a:pt x="16223588" y="2018731"/>
                  </a:lnTo>
                  <a:lnTo>
                    <a:pt x="16178448" y="2041039"/>
                  </a:lnTo>
                  <a:lnTo>
                    <a:pt x="16129689" y="2054097"/>
                  </a:lnTo>
                  <a:lnTo>
                    <a:pt x="16104643" y="2056983"/>
                  </a:lnTo>
                  <a:lnTo>
                    <a:pt x="16096167" y="2057393"/>
                  </a:lnTo>
                  <a:close/>
                </a:path>
              </a:pathLst>
            </a:custGeom>
            <a:solidFill>
              <a:srgbClr val="FBE407">
                <a:alpha val="14898"/>
              </a:srgbClr>
            </a:solidFill>
          </p:spPr>
          <p:txBody>
            <a:bodyPr wrap="square" lIns="0" tIns="0" rIns="0" bIns="0" rtlCol="0"/>
            <a:lstStyle/>
            <a:p>
              <a:endParaRPr sz="700"/>
            </a:p>
          </p:txBody>
        </p:sp>
        <p:sp>
          <p:nvSpPr>
            <p:cNvPr id="4" name="object 4"/>
            <p:cNvSpPr/>
            <p:nvPr/>
          </p:nvSpPr>
          <p:spPr>
            <a:xfrm>
              <a:off x="962021" y="4457699"/>
              <a:ext cx="16345535" cy="2057400"/>
            </a:xfrm>
            <a:custGeom>
              <a:avLst/>
              <a:gdLst/>
              <a:ahLst/>
              <a:cxnLst/>
              <a:rect l="l" t="t" r="r" b="b"/>
              <a:pathLst>
                <a:path w="16345535" h="2057400">
                  <a:moveTo>
                    <a:pt x="257127" y="0"/>
                  </a:moveTo>
                  <a:lnTo>
                    <a:pt x="16087787" y="0"/>
                  </a:lnTo>
                  <a:lnTo>
                    <a:pt x="16096167" y="0"/>
                  </a:lnTo>
                  <a:lnTo>
                    <a:pt x="16104643" y="412"/>
                  </a:lnTo>
                  <a:lnTo>
                    <a:pt x="16146164" y="6584"/>
                  </a:lnTo>
                  <a:lnTo>
                    <a:pt x="16186162" y="19576"/>
                  </a:lnTo>
                  <a:lnTo>
                    <a:pt x="16193971" y="22799"/>
                  </a:lnTo>
                  <a:lnTo>
                    <a:pt x="16201589" y="26396"/>
                  </a:lnTo>
                  <a:lnTo>
                    <a:pt x="16209017" y="30366"/>
                  </a:lnTo>
                  <a:lnTo>
                    <a:pt x="16216445" y="34337"/>
                  </a:lnTo>
                  <a:lnTo>
                    <a:pt x="16250920" y="58375"/>
                  </a:lnTo>
                  <a:lnTo>
                    <a:pt x="16269585" y="75324"/>
                  </a:lnTo>
                  <a:lnTo>
                    <a:pt x="16275585" y="81280"/>
                  </a:lnTo>
                  <a:lnTo>
                    <a:pt x="16281203" y="87513"/>
                  </a:lnTo>
                  <a:lnTo>
                    <a:pt x="16286536" y="94024"/>
                  </a:lnTo>
                  <a:lnTo>
                    <a:pt x="16291869" y="100535"/>
                  </a:lnTo>
                  <a:lnTo>
                    <a:pt x="16296917" y="107292"/>
                  </a:lnTo>
                  <a:lnTo>
                    <a:pt x="16301583" y="114295"/>
                  </a:lnTo>
                  <a:lnTo>
                    <a:pt x="16306250" y="121299"/>
                  </a:lnTo>
                  <a:lnTo>
                    <a:pt x="16325296" y="158757"/>
                  </a:lnTo>
                  <a:lnTo>
                    <a:pt x="16328534" y="166539"/>
                  </a:lnTo>
                  <a:lnTo>
                    <a:pt x="16339962" y="207002"/>
                  </a:lnTo>
                  <a:lnTo>
                    <a:pt x="16341581" y="215263"/>
                  </a:lnTo>
                  <a:lnTo>
                    <a:pt x="16342819" y="223584"/>
                  </a:lnTo>
                  <a:lnTo>
                    <a:pt x="16343676" y="231966"/>
                  </a:lnTo>
                  <a:lnTo>
                    <a:pt x="16344533" y="240349"/>
                  </a:lnTo>
                  <a:lnTo>
                    <a:pt x="16344914" y="248751"/>
                  </a:lnTo>
                  <a:lnTo>
                    <a:pt x="16344914" y="257174"/>
                  </a:lnTo>
                  <a:lnTo>
                    <a:pt x="16344914" y="1800219"/>
                  </a:lnTo>
                  <a:lnTo>
                    <a:pt x="16344914" y="1808639"/>
                  </a:lnTo>
                  <a:lnTo>
                    <a:pt x="16344533" y="1817040"/>
                  </a:lnTo>
                  <a:lnTo>
                    <a:pt x="16343676" y="1825422"/>
                  </a:lnTo>
                  <a:lnTo>
                    <a:pt x="16342819" y="1833804"/>
                  </a:lnTo>
                  <a:lnTo>
                    <a:pt x="16341581" y="1842129"/>
                  </a:lnTo>
                  <a:lnTo>
                    <a:pt x="16339962" y="1850387"/>
                  </a:lnTo>
                  <a:lnTo>
                    <a:pt x="16338343" y="1858654"/>
                  </a:lnTo>
                  <a:lnTo>
                    <a:pt x="16325296" y="1898631"/>
                  </a:lnTo>
                  <a:lnTo>
                    <a:pt x="16322153" y="1906413"/>
                  </a:lnTo>
                  <a:lnTo>
                    <a:pt x="16301583" y="1943093"/>
                  </a:lnTo>
                  <a:lnTo>
                    <a:pt x="16296917" y="1950104"/>
                  </a:lnTo>
                  <a:lnTo>
                    <a:pt x="16269585" y="1982069"/>
                  </a:lnTo>
                  <a:lnTo>
                    <a:pt x="16263681" y="1988023"/>
                  </a:lnTo>
                  <a:lnTo>
                    <a:pt x="16230635" y="2014054"/>
                  </a:lnTo>
                  <a:lnTo>
                    <a:pt x="16209017" y="2027027"/>
                  </a:lnTo>
                  <a:lnTo>
                    <a:pt x="16201589" y="2030999"/>
                  </a:lnTo>
                  <a:lnTo>
                    <a:pt x="16193971" y="2034590"/>
                  </a:lnTo>
                  <a:lnTo>
                    <a:pt x="16186162" y="2037819"/>
                  </a:lnTo>
                  <a:lnTo>
                    <a:pt x="16178448" y="2041039"/>
                  </a:lnTo>
                  <a:lnTo>
                    <a:pt x="16137974" y="2052450"/>
                  </a:lnTo>
                  <a:lnTo>
                    <a:pt x="16113023" y="2056155"/>
                  </a:lnTo>
                  <a:lnTo>
                    <a:pt x="16104643" y="2056983"/>
                  </a:lnTo>
                  <a:lnTo>
                    <a:pt x="16096167" y="2057393"/>
                  </a:lnTo>
                  <a:lnTo>
                    <a:pt x="16087787" y="2057393"/>
                  </a:lnTo>
                  <a:lnTo>
                    <a:pt x="257127" y="2057393"/>
                  </a:lnTo>
                  <a:lnTo>
                    <a:pt x="248705" y="2057393"/>
                  </a:lnTo>
                  <a:lnTo>
                    <a:pt x="240305" y="2056983"/>
                  </a:lnTo>
                  <a:lnTo>
                    <a:pt x="231924" y="2056155"/>
                  </a:lnTo>
                  <a:lnTo>
                    <a:pt x="223543" y="2055326"/>
                  </a:lnTo>
                  <a:lnTo>
                    <a:pt x="215224" y="2054097"/>
                  </a:lnTo>
                  <a:lnTo>
                    <a:pt x="206964" y="2052450"/>
                  </a:lnTo>
                  <a:lnTo>
                    <a:pt x="198705" y="2050811"/>
                  </a:lnTo>
                  <a:lnTo>
                    <a:pt x="190545" y="2048763"/>
                  </a:lnTo>
                  <a:lnTo>
                    <a:pt x="182487" y="2046315"/>
                  </a:lnTo>
                  <a:lnTo>
                    <a:pt x="174428" y="2043877"/>
                  </a:lnTo>
                  <a:lnTo>
                    <a:pt x="135918" y="2027027"/>
                  </a:lnTo>
                  <a:lnTo>
                    <a:pt x="128491" y="2023055"/>
                  </a:lnTo>
                  <a:lnTo>
                    <a:pt x="94007" y="1999014"/>
                  </a:lnTo>
                  <a:lnTo>
                    <a:pt x="87497" y="1993671"/>
                  </a:lnTo>
                  <a:lnTo>
                    <a:pt x="81265" y="1988023"/>
                  </a:lnTo>
                  <a:lnTo>
                    <a:pt x="75310" y="1982069"/>
                  </a:lnTo>
                  <a:lnTo>
                    <a:pt x="69356" y="1976116"/>
                  </a:lnTo>
                  <a:lnTo>
                    <a:pt x="43333" y="1943093"/>
                  </a:lnTo>
                  <a:lnTo>
                    <a:pt x="38655" y="1936092"/>
                  </a:lnTo>
                  <a:lnTo>
                    <a:pt x="34330" y="1928882"/>
                  </a:lnTo>
                  <a:lnTo>
                    <a:pt x="30361" y="1921453"/>
                  </a:lnTo>
                  <a:lnTo>
                    <a:pt x="26391" y="1914023"/>
                  </a:lnTo>
                  <a:lnTo>
                    <a:pt x="22795" y="1906413"/>
                  </a:lnTo>
                  <a:lnTo>
                    <a:pt x="19572" y="1898631"/>
                  </a:lnTo>
                  <a:lnTo>
                    <a:pt x="16349" y="1890849"/>
                  </a:lnTo>
                  <a:lnTo>
                    <a:pt x="4940" y="1850387"/>
                  </a:lnTo>
                  <a:lnTo>
                    <a:pt x="3297" y="1842129"/>
                  </a:lnTo>
                  <a:lnTo>
                    <a:pt x="2063" y="1833804"/>
                  </a:lnTo>
                  <a:lnTo>
                    <a:pt x="1238" y="1825422"/>
                  </a:lnTo>
                  <a:lnTo>
                    <a:pt x="412" y="1817040"/>
                  </a:lnTo>
                  <a:lnTo>
                    <a:pt x="0" y="1808639"/>
                  </a:lnTo>
                  <a:lnTo>
                    <a:pt x="0" y="1800219"/>
                  </a:lnTo>
                  <a:lnTo>
                    <a:pt x="0" y="257174"/>
                  </a:lnTo>
                  <a:lnTo>
                    <a:pt x="0" y="248751"/>
                  </a:lnTo>
                  <a:lnTo>
                    <a:pt x="412" y="240349"/>
                  </a:lnTo>
                  <a:lnTo>
                    <a:pt x="1238" y="231966"/>
                  </a:lnTo>
                  <a:lnTo>
                    <a:pt x="2063" y="223584"/>
                  </a:lnTo>
                  <a:lnTo>
                    <a:pt x="3297" y="215263"/>
                  </a:lnTo>
                  <a:lnTo>
                    <a:pt x="4940" y="207002"/>
                  </a:lnTo>
                  <a:lnTo>
                    <a:pt x="6583" y="198741"/>
                  </a:lnTo>
                  <a:lnTo>
                    <a:pt x="19572" y="158757"/>
                  </a:lnTo>
                  <a:lnTo>
                    <a:pt x="30361" y="135943"/>
                  </a:lnTo>
                  <a:lnTo>
                    <a:pt x="34330" y="128514"/>
                  </a:lnTo>
                  <a:lnTo>
                    <a:pt x="38655" y="121299"/>
                  </a:lnTo>
                  <a:lnTo>
                    <a:pt x="43333" y="114295"/>
                  </a:lnTo>
                  <a:lnTo>
                    <a:pt x="48012" y="107292"/>
                  </a:lnTo>
                  <a:lnTo>
                    <a:pt x="53022" y="100535"/>
                  </a:lnTo>
                  <a:lnTo>
                    <a:pt x="58365" y="94024"/>
                  </a:lnTo>
                  <a:lnTo>
                    <a:pt x="63707" y="87513"/>
                  </a:lnTo>
                  <a:lnTo>
                    <a:pt x="69356" y="81280"/>
                  </a:lnTo>
                  <a:lnTo>
                    <a:pt x="75310" y="75324"/>
                  </a:lnTo>
                  <a:lnTo>
                    <a:pt x="81265" y="69368"/>
                  </a:lnTo>
                  <a:lnTo>
                    <a:pt x="87497" y="63719"/>
                  </a:lnTo>
                  <a:lnTo>
                    <a:pt x="94007" y="58375"/>
                  </a:lnTo>
                  <a:lnTo>
                    <a:pt x="100516" y="53032"/>
                  </a:lnTo>
                  <a:lnTo>
                    <a:pt x="135918" y="30366"/>
                  </a:lnTo>
                  <a:lnTo>
                    <a:pt x="143345" y="26396"/>
                  </a:lnTo>
                  <a:lnTo>
                    <a:pt x="182487" y="11073"/>
                  </a:lnTo>
                  <a:lnTo>
                    <a:pt x="206964" y="4941"/>
                  </a:lnTo>
                  <a:lnTo>
                    <a:pt x="215224" y="3298"/>
                  </a:lnTo>
                  <a:lnTo>
                    <a:pt x="223543" y="2063"/>
                  </a:lnTo>
                  <a:lnTo>
                    <a:pt x="231924" y="1238"/>
                  </a:lnTo>
                  <a:lnTo>
                    <a:pt x="240305" y="412"/>
                  </a:lnTo>
                  <a:lnTo>
                    <a:pt x="248705" y="0"/>
                  </a:lnTo>
                  <a:lnTo>
                    <a:pt x="257127" y="0"/>
                  </a:lnTo>
                  <a:close/>
                </a:path>
              </a:pathLst>
            </a:custGeom>
            <a:ln w="38099">
              <a:solidFill>
                <a:srgbClr val="24C876"/>
              </a:solidFill>
            </a:ln>
          </p:spPr>
          <p:txBody>
            <a:bodyPr wrap="square" lIns="0" tIns="0" rIns="0" bIns="0" rtlCol="0"/>
            <a:lstStyle/>
            <a:p>
              <a:endParaRPr sz="700"/>
            </a:p>
          </p:txBody>
        </p:sp>
      </p:grpSp>
      <p:sp>
        <p:nvSpPr>
          <p:cNvPr id="5" name="object 5"/>
          <p:cNvSpPr/>
          <p:nvPr/>
        </p:nvSpPr>
        <p:spPr>
          <a:xfrm>
            <a:off x="2608092" y="1130723"/>
            <a:ext cx="3809048" cy="572453"/>
          </a:xfrm>
          <a:custGeom>
            <a:avLst/>
            <a:gdLst/>
            <a:ahLst/>
            <a:cxnLst/>
            <a:rect l="l" t="t" r="r" b="b"/>
            <a:pathLst>
              <a:path w="7618095" h="1144905">
                <a:moveTo>
                  <a:pt x="600799" y="881806"/>
                </a:moveTo>
                <a:lnTo>
                  <a:pt x="0" y="881806"/>
                </a:lnTo>
                <a:lnTo>
                  <a:pt x="0" y="36555"/>
                </a:lnTo>
                <a:lnTo>
                  <a:pt x="600799" y="36555"/>
                </a:lnTo>
                <a:lnTo>
                  <a:pt x="600799" y="181104"/>
                </a:lnTo>
                <a:lnTo>
                  <a:pt x="151525" y="181104"/>
                </a:lnTo>
                <a:lnTo>
                  <a:pt x="151525" y="386209"/>
                </a:lnTo>
                <a:lnTo>
                  <a:pt x="559500" y="386209"/>
                </a:lnTo>
                <a:lnTo>
                  <a:pt x="559500" y="531036"/>
                </a:lnTo>
                <a:lnTo>
                  <a:pt x="151525" y="531036"/>
                </a:lnTo>
                <a:lnTo>
                  <a:pt x="151525" y="737256"/>
                </a:lnTo>
                <a:lnTo>
                  <a:pt x="600799" y="737256"/>
                </a:lnTo>
                <a:lnTo>
                  <a:pt x="600799" y="881806"/>
                </a:lnTo>
                <a:close/>
              </a:path>
              <a:path w="7618095" h="1144905">
                <a:moveTo>
                  <a:pt x="1040673" y="388161"/>
                </a:moveTo>
                <a:lnTo>
                  <a:pt x="615122" y="388161"/>
                </a:lnTo>
                <a:lnTo>
                  <a:pt x="615122" y="347420"/>
                </a:lnTo>
                <a:lnTo>
                  <a:pt x="874919" y="92923"/>
                </a:lnTo>
                <a:lnTo>
                  <a:pt x="874919" y="251426"/>
                </a:lnTo>
                <a:lnTo>
                  <a:pt x="1040673" y="251426"/>
                </a:lnTo>
                <a:lnTo>
                  <a:pt x="1040673" y="388161"/>
                </a:lnTo>
                <a:close/>
              </a:path>
              <a:path w="7618095" h="1144905">
                <a:moveTo>
                  <a:pt x="914267" y="893245"/>
                </a:moveTo>
                <a:lnTo>
                  <a:pt x="856030" y="888393"/>
                </a:lnTo>
                <a:lnTo>
                  <a:pt x="808382" y="873836"/>
                </a:lnTo>
                <a:lnTo>
                  <a:pt x="771322" y="849575"/>
                </a:lnTo>
                <a:lnTo>
                  <a:pt x="744851" y="815608"/>
                </a:lnTo>
                <a:lnTo>
                  <a:pt x="728968" y="771937"/>
                </a:lnTo>
                <a:lnTo>
                  <a:pt x="723674" y="718560"/>
                </a:lnTo>
                <a:lnTo>
                  <a:pt x="723674" y="388161"/>
                </a:lnTo>
                <a:lnTo>
                  <a:pt x="874919" y="388161"/>
                </a:lnTo>
                <a:lnTo>
                  <a:pt x="874919" y="709630"/>
                </a:lnTo>
                <a:lnTo>
                  <a:pt x="875669" y="724124"/>
                </a:lnTo>
                <a:lnTo>
                  <a:pt x="907222" y="752535"/>
                </a:lnTo>
                <a:lnTo>
                  <a:pt x="933517" y="754279"/>
                </a:lnTo>
                <a:lnTo>
                  <a:pt x="1040673" y="754279"/>
                </a:lnTo>
                <a:lnTo>
                  <a:pt x="1040673" y="858641"/>
                </a:lnTo>
                <a:lnTo>
                  <a:pt x="1008078" y="873781"/>
                </a:lnTo>
                <a:lnTo>
                  <a:pt x="976145" y="884594"/>
                </a:lnTo>
                <a:lnTo>
                  <a:pt x="944874" y="891083"/>
                </a:lnTo>
                <a:lnTo>
                  <a:pt x="914267" y="893245"/>
                </a:lnTo>
                <a:close/>
              </a:path>
              <a:path w="7618095" h="1144905">
                <a:moveTo>
                  <a:pt x="1040673" y="754279"/>
                </a:moveTo>
                <a:lnTo>
                  <a:pt x="933517" y="754279"/>
                </a:lnTo>
                <a:lnTo>
                  <a:pt x="948919" y="753145"/>
                </a:lnTo>
                <a:lnTo>
                  <a:pt x="965821" y="749744"/>
                </a:lnTo>
                <a:lnTo>
                  <a:pt x="984223" y="744076"/>
                </a:lnTo>
                <a:lnTo>
                  <a:pt x="1004126" y="736140"/>
                </a:lnTo>
                <a:lnTo>
                  <a:pt x="1040673" y="736140"/>
                </a:lnTo>
                <a:lnTo>
                  <a:pt x="1040673" y="754279"/>
                </a:lnTo>
                <a:close/>
              </a:path>
              <a:path w="7618095" h="1144905">
                <a:moveTo>
                  <a:pt x="1253300" y="881806"/>
                </a:moveTo>
                <a:lnTo>
                  <a:pt x="1102053" y="881806"/>
                </a:lnTo>
                <a:lnTo>
                  <a:pt x="1102053" y="0"/>
                </a:lnTo>
                <a:lnTo>
                  <a:pt x="1253300" y="0"/>
                </a:lnTo>
                <a:lnTo>
                  <a:pt x="1233731" y="352569"/>
                </a:lnTo>
                <a:lnTo>
                  <a:pt x="1229583" y="357466"/>
                </a:lnTo>
                <a:lnTo>
                  <a:pt x="1233212" y="361930"/>
                </a:lnTo>
                <a:lnTo>
                  <a:pt x="1641636" y="361930"/>
                </a:lnTo>
                <a:lnTo>
                  <a:pt x="1651465" y="383418"/>
                </a:lnTo>
                <a:lnTo>
                  <a:pt x="1417101" y="383418"/>
                </a:lnTo>
                <a:lnTo>
                  <a:pt x="1373902" y="389313"/>
                </a:lnTo>
                <a:lnTo>
                  <a:pt x="1332200" y="406998"/>
                </a:lnTo>
                <a:lnTo>
                  <a:pt x="1291999" y="436473"/>
                </a:lnTo>
                <a:lnTo>
                  <a:pt x="1253300" y="477737"/>
                </a:lnTo>
                <a:lnTo>
                  <a:pt x="1253300" y="881806"/>
                </a:lnTo>
                <a:close/>
              </a:path>
              <a:path w="7618095" h="1144905">
                <a:moveTo>
                  <a:pt x="1641636" y="361930"/>
                </a:moveTo>
                <a:lnTo>
                  <a:pt x="1233212" y="361930"/>
                </a:lnTo>
                <a:lnTo>
                  <a:pt x="1233731" y="352569"/>
                </a:lnTo>
                <a:lnTo>
                  <a:pt x="1265411" y="315173"/>
                </a:lnTo>
                <a:lnTo>
                  <a:pt x="1304590" y="282278"/>
                </a:lnTo>
                <a:lnTo>
                  <a:pt x="1347118" y="258782"/>
                </a:lnTo>
                <a:lnTo>
                  <a:pt x="1392995" y="244684"/>
                </a:lnTo>
                <a:lnTo>
                  <a:pt x="1442219" y="239985"/>
                </a:lnTo>
                <a:lnTo>
                  <a:pt x="1492307" y="244467"/>
                </a:lnTo>
                <a:lnTo>
                  <a:pt x="1536815" y="257914"/>
                </a:lnTo>
                <a:lnTo>
                  <a:pt x="1575742" y="280325"/>
                </a:lnTo>
                <a:lnTo>
                  <a:pt x="1609087" y="311701"/>
                </a:lnTo>
                <a:lnTo>
                  <a:pt x="1635948" y="349496"/>
                </a:lnTo>
                <a:lnTo>
                  <a:pt x="1641636" y="361930"/>
                </a:lnTo>
                <a:close/>
              </a:path>
              <a:path w="7618095" h="1144905">
                <a:moveTo>
                  <a:pt x="1233212" y="361930"/>
                </a:moveTo>
                <a:lnTo>
                  <a:pt x="1229583" y="357466"/>
                </a:lnTo>
                <a:lnTo>
                  <a:pt x="1233731" y="352569"/>
                </a:lnTo>
                <a:lnTo>
                  <a:pt x="1233212" y="361930"/>
                </a:lnTo>
                <a:close/>
              </a:path>
              <a:path w="7618095" h="1144905">
                <a:moveTo>
                  <a:pt x="1670485" y="881806"/>
                </a:moveTo>
                <a:lnTo>
                  <a:pt x="1519238" y="881806"/>
                </a:lnTo>
                <a:lnTo>
                  <a:pt x="1519238" y="499225"/>
                </a:lnTo>
                <a:lnTo>
                  <a:pt x="1512855" y="448559"/>
                </a:lnTo>
                <a:lnTo>
                  <a:pt x="1493705" y="412370"/>
                </a:lnTo>
                <a:lnTo>
                  <a:pt x="1461788" y="390656"/>
                </a:lnTo>
                <a:lnTo>
                  <a:pt x="1417101" y="383418"/>
                </a:lnTo>
                <a:lnTo>
                  <a:pt x="1651465" y="383418"/>
                </a:lnTo>
                <a:lnTo>
                  <a:pt x="1655135" y="391441"/>
                </a:lnTo>
                <a:lnTo>
                  <a:pt x="1666648" y="437537"/>
                </a:lnTo>
                <a:lnTo>
                  <a:pt x="1670485" y="487783"/>
                </a:lnTo>
                <a:lnTo>
                  <a:pt x="1670485" y="881806"/>
                </a:lnTo>
                <a:close/>
              </a:path>
              <a:path w="7618095" h="1144905">
                <a:moveTo>
                  <a:pt x="1931270" y="881806"/>
                </a:moveTo>
                <a:lnTo>
                  <a:pt x="1779747" y="881806"/>
                </a:lnTo>
                <a:lnTo>
                  <a:pt x="1779747" y="251426"/>
                </a:lnTo>
                <a:lnTo>
                  <a:pt x="1931270" y="251426"/>
                </a:lnTo>
                <a:lnTo>
                  <a:pt x="1931270" y="881806"/>
                </a:lnTo>
                <a:close/>
              </a:path>
              <a:path w="7618095" h="1144905">
                <a:moveTo>
                  <a:pt x="1935738" y="175523"/>
                </a:moveTo>
                <a:lnTo>
                  <a:pt x="1776394" y="175523"/>
                </a:lnTo>
                <a:lnTo>
                  <a:pt x="1776394" y="15905"/>
                </a:lnTo>
                <a:lnTo>
                  <a:pt x="1935738" y="15905"/>
                </a:lnTo>
                <a:lnTo>
                  <a:pt x="1935738" y="175523"/>
                </a:lnTo>
                <a:close/>
              </a:path>
              <a:path w="7618095" h="1144905">
                <a:moveTo>
                  <a:pt x="2337226" y="893245"/>
                </a:moveTo>
                <a:lnTo>
                  <a:pt x="2284337" y="889685"/>
                </a:lnTo>
                <a:lnTo>
                  <a:pt x="2234620" y="879003"/>
                </a:lnTo>
                <a:lnTo>
                  <a:pt x="2188074" y="861199"/>
                </a:lnTo>
                <a:lnTo>
                  <a:pt x="2144698" y="836273"/>
                </a:lnTo>
                <a:lnTo>
                  <a:pt x="2104492" y="804225"/>
                </a:lnTo>
                <a:lnTo>
                  <a:pt x="2069835" y="766242"/>
                </a:lnTo>
                <a:lnTo>
                  <a:pt x="2042880" y="723504"/>
                </a:lnTo>
                <a:lnTo>
                  <a:pt x="2023626" y="676010"/>
                </a:lnTo>
                <a:lnTo>
                  <a:pt x="2012074" y="623760"/>
                </a:lnTo>
                <a:lnTo>
                  <a:pt x="2008223" y="566755"/>
                </a:lnTo>
                <a:lnTo>
                  <a:pt x="2012074" y="509650"/>
                </a:lnTo>
                <a:lnTo>
                  <a:pt x="2023626" y="457322"/>
                </a:lnTo>
                <a:lnTo>
                  <a:pt x="2042880" y="409772"/>
                </a:lnTo>
                <a:lnTo>
                  <a:pt x="2069835" y="366998"/>
                </a:lnTo>
                <a:lnTo>
                  <a:pt x="2104492" y="329003"/>
                </a:lnTo>
                <a:lnTo>
                  <a:pt x="2144698" y="296956"/>
                </a:lnTo>
                <a:lnTo>
                  <a:pt x="2188074" y="272031"/>
                </a:lnTo>
                <a:lnTo>
                  <a:pt x="2234620" y="254227"/>
                </a:lnTo>
                <a:lnTo>
                  <a:pt x="2284337" y="243545"/>
                </a:lnTo>
                <a:lnTo>
                  <a:pt x="2337226" y="239985"/>
                </a:lnTo>
                <a:lnTo>
                  <a:pt x="2381092" y="242641"/>
                </a:lnTo>
                <a:lnTo>
                  <a:pt x="2425182" y="250611"/>
                </a:lnTo>
                <a:lnTo>
                  <a:pt x="2469494" y="263894"/>
                </a:lnTo>
                <a:lnTo>
                  <a:pt x="2514029" y="282490"/>
                </a:lnTo>
                <a:lnTo>
                  <a:pt x="2558787" y="306399"/>
                </a:lnTo>
                <a:lnTo>
                  <a:pt x="2558787" y="384534"/>
                </a:lnTo>
                <a:lnTo>
                  <a:pt x="2348104" y="384534"/>
                </a:lnTo>
                <a:lnTo>
                  <a:pt x="2305604" y="387639"/>
                </a:lnTo>
                <a:lnTo>
                  <a:pt x="2268229" y="396952"/>
                </a:lnTo>
                <a:lnTo>
                  <a:pt x="2208858" y="434205"/>
                </a:lnTo>
                <a:lnTo>
                  <a:pt x="2172026" y="492178"/>
                </a:lnTo>
                <a:lnTo>
                  <a:pt x="2159747" y="566755"/>
                </a:lnTo>
                <a:lnTo>
                  <a:pt x="2162817" y="605997"/>
                </a:lnTo>
                <a:lnTo>
                  <a:pt x="2187373" y="672133"/>
                </a:lnTo>
                <a:lnTo>
                  <a:pt x="2235981" y="720757"/>
                </a:lnTo>
                <a:lnTo>
                  <a:pt x="2305604" y="745593"/>
                </a:lnTo>
                <a:lnTo>
                  <a:pt x="2348104" y="748698"/>
                </a:lnTo>
                <a:lnTo>
                  <a:pt x="2558787" y="748698"/>
                </a:lnTo>
                <a:lnTo>
                  <a:pt x="2558787" y="826837"/>
                </a:lnTo>
                <a:lnTo>
                  <a:pt x="2514029" y="850744"/>
                </a:lnTo>
                <a:lnTo>
                  <a:pt x="2469494" y="869338"/>
                </a:lnTo>
                <a:lnTo>
                  <a:pt x="2425182" y="882620"/>
                </a:lnTo>
                <a:lnTo>
                  <a:pt x="2381092" y="890589"/>
                </a:lnTo>
                <a:lnTo>
                  <a:pt x="2337226" y="893245"/>
                </a:lnTo>
                <a:close/>
              </a:path>
              <a:path w="7618095" h="1144905">
                <a:moveTo>
                  <a:pt x="2558787" y="441739"/>
                </a:moveTo>
                <a:lnTo>
                  <a:pt x="2523068" y="441739"/>
                </a:lnTo>
                <a:lnTo>
                  <a:pt x="2480425" y="416712"/>
                </a:lnTo>
                <a:lnTo>
                  <a:pt x="2437050" y="398835"/>
                </a:lnTo>
                <a:lnTo>
                  <a:pt x="2392943" y="388110"/>
                </a:lnTo>
                <a:lnTo>
                  <a:pt x="2348104" y="384534"/>
                </a:lnTo>
                <a:lnTo>
                  <a:pt x="2558787" y="384534"/>
                </a:lnTo>
                <a:lnTo>
                  <a:pt x="2558787" y="441739"/>
                </a:lnTo>
                <a:close/>
              </a:path>
              <a:path w="7618095" h="1144905">
                <a:moveTo>
                  <a:pt x="2558787" y="748698"/>
                </a:moveTo>
                <a:lnTo>
                  <a:pt x="2348104" y="748698"/>
                </a:lnTo>
                <a:lnTo>
                  <a:pt x="2392943" y="745122"/>
                </a:lnTo>
                <a:lnTo>
                  <a:pt x="2437050" y="734396"/>
                </a:lnTo>
                <a:lnTo>
                  <a:pt x="2480425" y="716519"/>
                </a:lnTo>
                <a:lnTo>
                  <a:pt x="2523068" y="691492"/>
                </a:lnTo>
                <a:lnTo>
                  <a:pt x="2558787" y="691492"/>
                </a:lnTo>
                <a:lnTo>
                  <a:pt x="2558787" y="748698"/>
                </a:lnTo>
                <a:close/>
              </a:path>
              <a:path w="7618095" h="1144905">
                <a:moveTo>
                  <a:pt x="3089851" y="749814"/>
                </a:moveTo>
                <a:lnTo>
                  <a:pt x="2844689" y="749814"/>
                </a:lnTo>
                <a:lnTo>
                  <a:pt x="2889863" y="746221"/>
                </a:lnTo>
                <a:lnTo>
                  <a:pt x="2922129" y="735443"/>
                </a:lnTo>
                <a:lnTo>
                  <a:pt x="2941488" y="717479"/>
                </a:lnTo>
                <a:lnTo>
                  <a:pt x="2947940" y="692329"/>
                </a:lnTo>
                <a:lnTo>
                  <a:pt x="2946213" y="686643"/>
                </a:lnTo>
                <a:lnTo>
                  <a:pt x="2905240" y="662017"/>
                </a:lnTo>
                <a:lnTo>
                  <a:pt x="2866736" y="650018"/>
                </a:lnTo>
                <a:lnTo>
                  <a:pt x="2818319" y="638263"/>
                </a:lnTo>
                <a:lnTo>
                  <a:pt x="2792784" y="631496"/>
                </a:lnTo>
                <a:lnTo>
                  <a:pt x="2740048" y="615869"/>
                </a:lnTo>
                <a:lnTo>
                  <a:pt x="2689677" y="592079"/>
                </a:lnTo>
                <a:lnTo>
                  <a:pt x="2645722" y="555315"/>
                </a:lnTo>
                <a:lnTo>
                  <a:pt x="2615169" y="505922"/>
                </a:lnTo>
                <a:lnTo>
                  <a:pt x="2604983" y="444251"/>
                </a:lnTo>
                <a:lnTo>
                  <a:pt x="2609046" y="401033"/>
                </a:lnTo>
                <a:lnTo>
                  <a:pt x="2621236" y="362070"/>
                </a:lnTo>
                <a:lnTo>
                  <a:pt x="2641554" y="327363"/>
                </a:lnTo>
                <a:lnTo>
                  <a:pt x="2670001" y="296912"/>
                </a:lnTo>
                <a:lnTo>
                  <a:pt x="2705178" y="272006"/>
                </a:lnTo>
                <a:lnTo>
                  <a:pt x="2745415" y="254217"/>
                </a:lnTo>
                <a:lnTo>
                  <a:pt x="2790710" y="243543"/>
                </a:lnTo>
                <a:lnTo>
                  <a:pt x="2841060" y="239985"/>
                </a:lnTo>
                <a:lnTo>
                  <a:pt x="2894046" y="242444"/>
                </a:lnTo>
                <a:lnTo>
                  <a:pt x="2946961" y="249821"/>
                </a:lnTo>
                <a:lnTo>
                  <a:pt x="2999806" y="262117"/>
                </a:lnTo>
                <a:lnTo>
                  <a:pt x="3052582" y="279331"/>
                </a:lnTo>
                <a:lnTo>
                  <a:pt x="3052582" y="382302"/>
                </a:lnTo>
                <a:lnTo>
                  <a:pt x="2872036" y="382302"/>
                </a:lnTo>
                <a:lnTo>
                  <a:pt x="2840957" y="383365"/>
                </a:lnTo>
                <a:lnTo>
                  <a:pt x="2794075" y="391877"/>
                </a:lnTo>
                <a:lnTo>
                  <a:pt x="2758392" y="417044"/>
                </a:lnTo>
                <a:lnTo>
                  <a:pt x="2751764" y="436159"/>
                </a:lnTo>
                <a:lnTo>
                  <a:pt x="2753491" y="445734"/>
                </a:lnTo>
                <a:lnTo>
                  <a:pt x="2794601" y="477371"/>
                </a:lnTo>
                <a:lnTo>
                  <a:pt x="2833388" y="489789"/>
                </a:lnTo>
                <a:lnTo>
                  <a:pt x="2882186" y="501038"/>
                </a:lnTo>
                <a:lnTo>
                  <a:pt x="2907894" y="507596"/>
                </a:lnTo>
                <a:lnTo>
                  <a:pt x="2960771" y="523223"/>
                </a:lnTo>
                <a:lnTo>
                  <a:pt x="3011284" y="547152"/>
                </a:lnTo>
                <a:lnTo>
                  <a:pt x="3055097" y="584894"/>
                </a:lnTo>
                <a:lnTo>
                  <a:pt x="3085649" y="637774"/>
                </a:lnTo>
                <a:lnTo>
                  <a:pt x="3095835" y="707119"/>
                </a:lnTo>
                <a:lnTo>
                  <a:pt x="3091754" y="744460"/>
                </a:lnTo>
                <a:lnTo>
                  <a:pt x="3089851" y="749814"/>
                </a:lnTo>
                <a:close/>
              </a:path>
              <a:path w="7618095" h="1144905">
                <a:moveTo>
                  <a:pt x="3052582" y="414392"/>
                </a:moveTo>
                <a:lnTo>
                  <a:pt x="3016025" y="414392"/>
                </a:lnTo>
                <a:lnTo>
                  <a:pt x="2978249" y="400352"/>
                </a:lnTo>
                <a:lnTo>
                  <a:pt x="2941659" y="390324"/>
                </a:lnTo>
                <a:lnTo>
                  <a:pt x="2906254" y="384307"/>
                </a:lnTo>
                <a:lnTo>
                  <a:pt x="2872036" y="382302"/>
                </a:lnTo>
                <a:lnTo>
                  <a:pt x="3052582" y="382302"/>
                </a:lnTo>
                <a:lnTo>
                  <a:pt x="3052582" y="414392"/>
                </a:lnTo>
                <a:close/>
              </a:path>
              <a:path w="7618095" h="1144905">
                <a:moveTo>
                  <a:pt x="2844127" y="893245"/>
                </a:moveTo>
                <a:lnTo>
                  <a:pt x="2796088" y="890802"/>
                </a:lnTo>
                <a:lnTo>
                  <a:pt x="2748852" y="883469"/>
                </a:lnTo>
                <a:lnTo>
                  <a:pt x="2702417" y="871248"/>
                </a:lnTo>
                <a:lnTo>
                  <a:pt x="2656785" y="854136"/>
                </a:lnTo>
                <a:lnTo>
                  <a:pt x="2611956" y="832133"/>
                </a:lnTo>
                <a:lnTo>
                  <a:pt x="2611956" y="694841"/>
                </a:lnTo>
                <a:lnTo>
                  <a:pt x="2647674" y="694841"/>
                </a:lnTo>
                <a:lnTo>
                  <a:pt x="2694732" y="718892"/>
                </a:lnTo>
                <a:lnTo>
                  <a:pt x="2743253" y="736071"/>
                </a:lnTo>
                <a:lnTo>
                  <a:pt x="2793238" y="746378"/>
                </a:lnTo>
                <a:lnTo>
                  <a:pt x="2844689" y="749814"/>
                </a:lnTo>
                <a:lnTo>
                  <a:pt x="3089851" y="749814"/>
                </a:lnTo>
                <a:lnTo>
                  <a:pt x="3079512" y="778906"/>
                </a:lnTo>
                <a:lnTo>
                  <a:pt x="3030541" y="839115"/>
                </a:lnTo>
                <a:lnTo>
                  <a:pt x="2994507" y="862798"/>
                </a:lnTo>
                <a:lnTo>
                  <a:pt x="2951425" y="879714"/>
                </a:lnTo>
                <a:lnTo>
                  <a:pt x="2901299" y="889863"/>
                </a:lnTo>
                <a:lnTo>
                  <a:pt x="2844127" y="893245"/>
                </a:lnTo>
                <a:close/>
              </a:path>
              <a:path w="7618095" h="1144905">
                <a:moveTo>
                  <a:pt x="3504143" y="881806"/>
                </a:moveTo>
                <a:lnTo>
                  <a:pt x="3339227" y="881806"/>
                </a:lnTo>
                <a:lnTo>
                  <a:pt x="3697806" y="36555"/>
                </a:lnTo>
                <a:lnTo>
                  <a:pt x="3837614" y="36555"/>
                </a:lnTo>
                <a:lnTo>
                  <a:pt x="3903501" y="191987"/>
                </a:lnTo>
                <a:lnTo>
                  <a:pt x="3767014" y="191987"/>
                </a:lnTo>
                <a:lnTo>
                  <a:pt x="3768266" y="195522"/>
                </a:lnTo>
                <a:lnTo>
                  <a:pt x="3640626" y="552803"/>
                </a:lnTo>
                <a:lnTo>
                  <a:pt x="3621072" y="552803"/>
                </a:lnTo>
                <a:lnTo>
                  <a:pt x="3638932" y="557546"/>
                </a:lnTo>
                <a:lnTo>
                  <a:pt x="4058462" y="557546"/>
                </a:lnTo>
                <a:lnTo>
                  <a:pt x="4109209" y="677260"/>
                </a:lnTo>
                <a:lnTo>
                  <a:pt x="3589811" y="677260"/>
                </a:lnTo>
                <a:lnTo>
                  <a:pt x="3504143" y="881806"/>
                </a:lnTo>
                <a:close/>
              </a:path>
              <a:path w="7618095" h="1144905">
                <a:moveTo>
                  <a:pt x="3768266" y="195522"/>
                </a:moveTo>
                <a:lnTo>
                  <a:pt x="3767014" y="191987"/>
                </a:lnTo>
                <a:lnTo>
                  <a:pt x="3769529" y="191987"/>
                </a:lnTo>
                <a:lnTo>
                  <a:pt x="3768266" y="195522"/>
                </a:lnTo>
                <a:close/>
              </a:path>
              <a:path w="7618095" h="1144905">
                <a:moveTo>
                  <a:pt x="3896497" y="557546"/>
                </a:moveTo>
                <a:lnTo>
                  <a:pt x="3768266" y="195522"/>
                </a:lnTo>
                <a:lnTo>
                  <a:pt x="3769529" y="191987"/>
                </a:lnTo>
                <a:lnTo>
                  <a:pt x="3903501" y="191987"/>
                </a:lnTo>
                <a:lnTo>
                  <a:pt x="4056451" y="552803"/>
                </a:lnTo>
                <a:lnTo>
                  <a:pt x="3914356" y="552803"/>
                </a:lnTo>
                <a:lnTo>
                  <a:pt x="3896497" y="557546"/>
                </a:lnTo>
                <a:close/>
              </a:path>
              <a:path w="7618095" h="1144905">
                <a:moveTo>
                  <a:pt x="3638932" y="557546"/>
                </a:moveTo>
                <a:lnTo>
                  <a:pt x="3621072" y="552803"/>
                </a:lnTo>
                <a:lnTo>
                  <a:pt x="3640626" y="552803"/>
                </a:lnTo>
                <a:lnTo>
                  <a:pt x="3638932" y="557546"/>
                </a:lnTo>
                <a:close/>
              </a:path>
              <a:path w="7618095" h="1144905">
                <a:moveTo>
                  <a:pt x="3896497" y="557546"/>
                </a:moveTo>
                <a:lnTo>
                  <a:pt x="3638932" y="557546"/>
                </a:lnTo>
                <a:lnTo>
                  <a:pt x="3640626" y="552803"/>
                </a:lnTo>
                <a:lnTo>
                  <a:pt x="3894817" y="552803"/>
                </a:lnTo>
                <a:lnTo>
                  <a:pt x="3896497" y="557546"/>
                </a:lnTo>
                <a:close/>
              </a:path>
              <a:path w="7618095" h="1144905">
                <a:moveTo>
                  <a:pt x="4058462" y="557546"/>
                </a:moveTo>
                <a:lnTo>
                  <a:pt x="3896497" y="557546"/>
                </a:lnTo>
                <a:lnTo>
                  <a:pt x="3914356" y="552803"/>
                </a:lnTo>
                <a:lnTo>
                  <a:pt x="4056451" y="552803"/>
                </a:lnTo>
                <a:lnTo>
                  <a:pt x="4058462" y="557546"/>
                </a:lnTo>
                <a:close/>
              </a:path>
              <a:path w="7618095" h="1144905">
                <a:moveTo>
                  <a:pt x="4195915" y="881806"/>
                </a:moveTo>
                <a:lnTo>
                  <a:pt x="4031276" y="881806"/>
                </a:lnTo>
                <a:lnTo>
                  <a:pt x="3945608" y="677260"/>
                </a:lnTo>
                <a:lnTo>
                  <a:pt x="4109209" y="677260"/>
                </a:lnTo>
                <a:lnTo>
                  <a:pt x="4195915" y="881806"/>
                </a:lnTo>
                <a:close/>
              </a:path>
              <a:path w="7618095" h="1144905">
                <a:moveTo>
                  <a:pt x="4749961" y="363047"/>
                </a:moveTo>
                <a:lnTo>
                  <a:pt x="4339905" y="363047"/>
                </a:lnTo>
                <a:lnTo>
                  <a:pt x="4361117" y="346304"/>
                </a:lnTo>
                <a:lnTo>
                  <a:pt x="4358967" y="333704"/>
                </a:lnTo>
                <a:lnTo>
                  <a:pt x="4411867" y="283182"/>
                </a:lnTo>
                <a:lnTo>
                  <a:pt x="4454395" y="259183"/>
                </a:lnTo>
                <a:lnTo>
                  <a:pt x="4500451" y="244784"/>
                </a:lnTo>
                <a:lnTo>
                  <a:pt x="4550036" y="239985"/>
                </a:lnTo>
                <a:lnTo>
                  <a:pt x="4600124" y="244467"/>
                </a:lnTo>
                <a:lnTo>
                  <a:pt x="4644632" y="257914"/>
                </a:lnTo>
                <a:lnTo>
                  <a:pt x="4683559" y="280325"/>
                </a:lnTo>
                <a:lnTo>
                  <a:pt x="4716904" y="311701"/>
                </a:lnTo>
                <a:lnTo>
                  <a:pt x="4743763" y="349496"/>
                </a:lnTo>
                <a:lnTo>
                  <a:pt x="4749961" y="363047"/>
                </a:lnTo>
                <a:close/>
              </a:path>
              <a:path w="7618095" h="1144905">
                <a:moveTo>
                  <a:pt x="4361117" y="881806"/>
                </a:moveTo>
                <a:lnTo>
                  <a:pt x="4209870" y="881806"/>
                </a:lnTo>
                <a:lnTo>
                  <a:pt x="4209870" y="251426"/>
                </a:lnTo>
                <a:lnTo>
                  <a:pt x="4344925" y="251426"/>
                </a:lnTo>
                <a:lnTo>
                  <a:pt x="4358967" y="333704"/>
                </a:lnTo>
                <a:lnTo>
                  <a:pt x="4337390" y="359977"/>
                </a:lnTo>
                <a:lnTo>
                  <a:pt x="4339905" y="363047"/>
                </a:lnTo>
                <a:lnTo>
                  <a:pt x="4749961" y="363047"/>
                </a:lnTo>
                <a:lnTo>
                  <a:pt x="4759278" y="383418"/>
                </a:lnTo>
                <a:lnTo>
                  <a:pt x="4524919" y="383418"/>
                </a:lnTo>
                <a:lnTo>
                  <a:pt x="4481719" y="389313"/>
                </a:lnTo>
                <a:lnTo>
                  <a:pt x="4440017" y="406998"/>
                </a:lnTo>
                <a:lnTo>
                  <a:pt x="4399816" y="436473"/>
                </a:lnTo>
                <a:lnTo>
                  <a:pt x="4361117" y="477737"/>
                </a:lnTo>
                <a:lnTo>
                  <a:pt x="4361117" y="881806"/>
                </a:lnTo>
                <a:close/>
              </a:path>
              <a:path w="7618095" h="1144905">
                <a:moveTo>
                  <a:pt x="4339905" y="363047"/>
                </a:moveTo>
                <a:lnTo>
                  <a:pt x="4337390" y="359977"/>
                </a:lnTo>
                <a:lnTo>
                  <a:pt x="4358967" y="333704"/>
                </a:lnTo>
                <a:lnTo>
                  <a:pt x="4361117" y="346304"/>
                </a:lnTo>
                <a:lnTo>
                  <a:pt x="4339905" y="363047"/>
                </a:lnTo>
                <a:close/>
              </a:path>
              <a:path w="7618095" h="1144905">
                <a:moveTo>
                  <a:pt x="4778293" y="881806"/>
                </a:moveTo>
                <a:lnTo>
                  <a:pt x="4627055" y="881806"/>
                </a:lnTo>
                <a:lnTo>
                  <a:pt x="4627055" y="499225"/>
                </a:lnTo>
                <a:lnTo>
                  <a:pt x="4620671" y="448559"/>
                </a:lnTo>
                <a:lnTo>
                  <a:pt x="4601519" y="412370"/>
                </a:lnTo>
                <a:lnTo>
                  <a:pt x="4569601" y="390656"/>
                </a:lnTo>
                <a:lnTo>
                  <a:pt x="4524919" y="383418"/>
                </a:lnTo>
                <a:lnTo>
                  <a:pt x="4759278" y="383418"/>
                </a:lnTo>
                <a:lnTo>
                  <a:pt x="4762947" y="391441"/>
                </a:lnTo>
                <a:lnTo>
                  <a:pt x="4774457" y="437537"/>
                </a:lnTo>
                <a:lnTo>
                  <a:pt x="4778293" y="487783"/>
                </a:lnTo>
                <a:lnTo>
                  <a:pt x="4778293" y="881806"/>
                </a:lnTo>
                <a:close/>
              </a:path>
              <a:path w="7618095" h="1144905">
                <a:moveTo>
                  <a:pt x="4929417" y="424717"/>
                </a:moveTo>
                <a:lnTo>
                  <a:pt x="4893136" y="424717"/>
                </a:lnTo>
                <a:lnTo>
                  <a:pt x="4893136" y="291609"/>
                </a:lnTo>
                <a:lnTo>
                  <a:pt x="4940589" y="273024"/>
                </a:lnTo>
                <a:lnTo>
                  <a:pt x="4988285" y="258569"/>
                </a:lnTo>
                <a:lnTo>
                  <a:pt x="5036225" y="248245"/>
                </a:lnTo>
                <a:lnTo>
                  <a:pt x="5084411" y="242050"/>
                </a:lnTo>
                <a:lnTo>
                  <a:pt x="5132842" y="239985"/>
                </a:lnTo>
                <a:lnTo>
                  <a:pt x="5190153" y="244589"/>
                </a:lnTo>
                <a:lnTo>
                  <a:pt x="5240697" y="258402"/>
                </a:lnTo>
                <a:lnTo>
                  <a:pt x="5284475" y="281424"/>
                </a:lnTo>
                <a:lnTo>
                  <a:pt x="5321485" y="313655"/>
                </a:lnTo>
                <a:lnTo>
                  <a:pt x="5350908" y="352129"/>
                </a:lnTo>
                <a:lnTo>
                  <a:pt x="5367670" y="385651"/>
                </a:lnTo>
                <a:lnTo>
                  <a:pt x="5093504" y="385651"/>
                </a:lnTo>
                <a:lnTo>
                  <a:pt x="5051749" y="388092"/>
                </a:lnTo>
                <a:lnTo>
                  <a:pt x="5010482" y="395417"/>
                </a:lnTo>
                <a:lnTo>
                  <a:pt x="4969704" y="407625"/>
                </a:lnTo>
                <a:lnTo>
                  <a:pt x="4929417" y="424717"/>
                </a:lnTo>
                <a:close/>
              </a:path>
              <a:path w="7618095" h="1144905">
                <a:moveTo>
                  <a:pt x="5388741" y="503689"/>
                </a:moveTo>
                <a:lnTo>
                  <a:pt x="5251724" y="503689"/>
                </a:lnTo>
                <a:lnTo>
                  <a:pt x="5237105" y="502044"/>
                </a:lnTo>
                <a:lnTo>
                  <a:pt x="5235343" y="473709"/>
                </a:lnTo>
                <a:lnTo>
                  <a:pt x="5229747" y="448507"/>
                </a:lnTo>
                <a:lnTo>
                  <a:pt x="5207356" y="412440"/>
                </a:lnTo>
                <a:lnTo>
                  <a:pt x="5164100" y="392348"/>
                </a:lnTo>
                <a:lnTo>
                  <a:pt x="5093504" y="385651"/>
                </a:lnTo>
                <a:lnTo>
                  <a:pt x="5367670" y="385651"/>
                </a:lnTo>
                <a:lnTo>
                  <a:pt x="5371926" y="394161"/>
                </a:lnTo>
                <a:lnTo>
                  <a:pt x="5384537" y="439752"/>
                </a:lnTo>
                <a:lnTo>
                  <a:pt x="5388741" y="488900"/>
                </a:lnTo>
                <a:lnTo>
                  <a:pt x="5388741" y="503689"/>
                </a:lnTo>
                <a:close/>
              </a:path>
              <a:path w="7618095" h="1144905">
                <a:moveTo>
                  <a:pt x="5046060" y="893245"/>
                </a:moveTo>
                <a:lnTo>
                  <a:pt x="5004358" y="889915"/>
                </a:lnTo>
                <a:lnTo>
                  <a:pt x="4965762" y="879921"/>
                </a:lnTo>
                <a:lnTo>
                  <a:pt x="4930269" y="863264"/>
                </a:lnTo>
                <a:lnTo>
                  <a:pt x="4897879" y="839944"/>
                </a:lnTo>
                <a:lnTo>
                  <a:pt x="4870901" y="810855"/>
                </a:lnTo>
                <a:lnTo>
                  <a:pt x="4851631" y="776881"/>
                </a:lnTo>
                <a:lnTo>
                  <a:pt x="4840069" y="738024"/>
                </a:lnTo>
                <a:lnTo>
                  <a:pt x="4836215" y="694282"/>
                </a:lnTo>
                <a:lnTo>
                  <a:pt x="4840888" y="650244"/>
                </a:lnTo>
                <a:lnTo>
                  <a:pt x="4854910" y="610776"/>
                </a:lnTo>
                <a:lnTo>
                  <a:pt x="4878279" y="575877"/>
                </a:lnTo>
                <a:lnTo>
                  <a:pt x="4910995" y="545548"/>
                </a:lnTo>
                <a:lnTo>
                  <a:pt x="4952281" y="520886"/>
                </a:lnTo>
                <a:lnTo>
                  <a:pt x="5001344" y="503271"/>
                </a:lnTo>
                <a:lnTo>
                  <a:pt x="5058184" y="492702"/>
                </a:lnTo>
                <a:lnTo>
                  <a:pt x="5122803" y="489179"/>
                </a:lnTo>
                <a:lnTo>
                  <a:pt x="5237105" y="502044"/>
                </a:lnTo>
                <a:lnTo>
                  <a:pt x="5237208" y="503689"/>
                </a:lnTo>
                <a:lnTo>
                  <a:pt x="5388741" y="503689"/>
                </a:lnTo>
                <a:lnTo>
                  <a:pt x="5388741" y="620054"/>
                </a:lnTo>
                <a:lnTo>
                  <a:pt x="5136471" y="620054"/>
                </a:lnTo>
                <a:lnTo>
                  <a:pt x="5071281" y="624257"/>
                </a:lnTo>
                <a:lnTo>
                  <a:pt x="5024716" y="636867"/>
                </a:lnTo>
                <a:lnTo>
                  <a:pt x="4996776" y="657883"/>
                </a:lnTo>
                <a:lnTo>
                  <a:pt x="4987462" y="687306"/>
                </a:lnTo>
                <a:lnTo>
                  <a:pt x="4993566" y="716607"/>
                </a:lnTo>
                <a:lnTo>
                  <a:pt x="5011879" y="737536"/>
                </a:lnTo>
                <a:lnTo>
                  <a:pt x="5042401" y="750093"/>
                </a:lnTo>
                <a:lnTo>
                  <a:pt x="5085131" y="754279"/>
                </a:lnTo>
                <a:lnTo>
                  <a:pt x="5388741" y="754279"/>
                </a:lnTo>
                <a:lnTo>
                  <a:pt x="5388741" y="788880"/>
                </a:lnTo>
                <a:lnTo>
                  <a:pt x="5257582" y="788880"/>
                </a:lnTo>
                <a:lnTo>
                  <a:pt x="5257222" y="796880"/>
                </a:lnTo>
                <a:lnTo>
                  <a:pt x="5228139" y="828953"/>
                </a:lnTo>
                <a:lnTo>
                  <a:pt x="5190254" y="857083"/>
                </a:lnTo>
                <a:lnTo>
                  <a:pt x="5147279" y="877174"/>
                </a:lnTo>
                <a:lnTo>
                  <a:pt x="5099214" y="889228"/>
                </a:lnTo>
                <a:lnTo>
                  <a:pt x="5046060" y="893245"/>
                </a:lnTo>
                <a:close/>
              </a:path>
              <a:path w="7618095" h="1144905">
                <a:moveTo>
                  <a:pt x="5251724" y="503689"/>
                </a:moveTo>
                <a:lnTo>
                  <a:pt x="5237208" y="503689"/>
                </a:lnTo>
                <a:lnTo>
                  <a:pt x="5237105" y="502044"/>
                </a:lnTo>
                <a:lnTo>
                  <a:pt x="5251724" y="503689"/>
                </a:lnTo>
                <a:close/>
              </a:path>
              <a:path w="7618095" h="1144905">
                <a:moveTo>
                  <a:pt x="5388741" y="754279"/>
                </a:moveTo>
                <a:lnTo>
                  <a:pt x="5085131" y="754279"/>
                </a:lnTo>
                <a:lnTo>
                  <a:pt x="5107174" y="752901"/>
                </a:lnTo>
                <a:lnTo>
                  <a:pt x="5128938" y="748767"/>
                </a:lnTo>
                <a:lnTo>
                  <a:pt x="5171637" y="732234"/>
                </a:lnTo>
                <a:lnTo>
                  <a:pt x="5209234" y="708863"/>
                </a:lnTo>
                <a:lnTo>
                  <a:pt x="5237208" y="683399"/>
                </a:lnTo>
                <a:lnTo>
                  <a:pt x="5237208" y="620054"/>
                </a:lnTo>
                <a:lnTo>
                  <a:pt x="5388741" y="620054"/>
                </a:lnTo>
                <a:lnTo>
                  <a:pt x="5388741" y="754279"/>
                </a:lnTo>
                <a:close/>
              </a:path>
              <a:path w="7618095" h="1144905">
                <a:moveTo>
                  <a:pt x="5257222" y="796880"/>
                </a:moveTo>
                <a:lnTo>
                  <a:pt x="5257582" y="788880"/>
                </a:lnTo>
                <a:lnTo>
                  <a:pt x="5260934" y="792785"/>
                </a:lnTo>
                <a:lnTo>
                  <a:pt x="5257222" y="796880"/>
                </a:lnTo>
                <a:close/>
              </a:path>
              <a:path w="7618095" h="1144905">
                <a:moveTo>
                  <a:pt x="5388741" y="881806"/>
                </a:moveTo>
                <a:lnTo>
                  <a:pt x="5253400" y="881806"/>
                </a:lnTo>
                <a:lnTo>
                  <a:pt x="5257222" y="796880"/>
                </a:lnTo>
                <a:lnTo>
                  <a:pt x="5260934" y="792785"/>
                </a:lnTo>
                <a:lnTo>
                  <a:pt x="5257582" y="788880"/>
                </a:lnTo>
                <a:lnTo>
                  <a:pt x="5388741" y="788880"/>
                </a:lnTo>
                <a:lnTo>
                  <a:pt x="5388741" y="881806"/>
                </a:lnTo>
                <a:close/>
              </a:path>
              <a:path w="7618095" h="1144905">
                <a:moveTo>
                  <a:pt x="5655050" y="881806"/>
                </a:moveTo>
                <a:lnTo>
                  <a:pt x="5503527" y="881806"/>
                </a:lnTo>
                <a:lnTo>
                  <a:pt x="5503527" y="0"/>
                </a:lnTo>
                <a:lnTo>
                  <a:pt x="5655050" y="0"/>
                </a:lnTo>
                <a:lnTo>
                  <a:pt x="5655050" y="881806"/>
                </a:lnTo>
                <a:close/>
              </a:path>
              <a:path w="7618095" h="1144905">
                <a:moveTo>
                  <a:pt x="6814888" y="749814"/>
                </a:moveTo>
                <a:lnTo>
                  <a:pt x="6569727" y="749814"/>
                </a:lnTo>
                <a:lnTo>
                  <a:pt x="6614895" y="746221"/>
                </a:lnTo>
                <a:lnTo>
                  <a:pt x="6647158" y="735443"/>
                </a:lnTo>
                <a:lnTo>
                  <a:pt x="6666515" y="717479"/>
                </a:lnTo>
                <a:lnTo>
                  <a:pt x="6672968" y="692329"/>
                </a:lnTo>
                <a:lnTo>
                  <a:pt x="6671242" y="686643"/>
                </a:lnTo>
                <a:lnTo>
                  <a:pt x="6630277" y="662017"/>
                </a:lnTo>
                <a:lnTo>
                  <a:pt x="6591769" y="650018"/>
                </a:lnTo>
                <a:lnTo>
                  <a:pt x="6543352" y="638263"/>
                </a:lnTo>
                <a:lnTo>
                  <a:pt x="6517819" y="631496"/>
                </a:lnTo>
                <a:lnTo>
                  <a:pt x="6465075" y="615869"/>
                </a:lnTo>
                <a:lnTo>
                  <a:pt x="6414706" y="592079"/>
                </a:lnTo>
                <a:lnTo>
                  <a:pt x="6370759" y="555315"/>
                </a:lnTo>
                <a:lnTo>
                  <a:pt x="6340203" y="505922"/>
                </a:lnTo>
                <a:lnTo>
                  <a:pt x="6330020" y="444251"/>
                </a:lnTo>
                <a:lnTo>
                  <a:pt x="6334084" y="401033"/>
                </a:lnTo>
                <a:lnTo>
                  <a:pt x="6346274" y="362070"/>
                </a:lnTo>
                <a:lnTo>
                  <a:pt x="6366591" y="327363"/>
                </a:lnTo>
                <a:lnTo>
                  <a:pt x="6395038" y="296912"/>
                </a:lnTo>
                <a:lnTo>
                  <a:pt x="6430214" y="272006"/>
                </a:lnTo>
                <a:lnTo>
                  <a:pt x="6470449" y="254217"/>
                </a:lnTo>
                <a:lnTo>
                  <a:pt x="6515743" y="243543"/>
                </a:lnTo>
                <a:lnTo>
                  <a:pt x="6566097" y="239985"/>
                </a:lnTo>
                <a:lnTo>
                  <a:pt x="6619083" y="242444"/>
                </a:lnTo>
                <a:lnTo>
                  <a:pt x="6671998" y="249821"/>
                </a:lnTo>
                <a:lnTo>
                  <a:pt x="6724843" y="262117"/>
                </a:lnTo>
                <a:lnTo>
                  <a:pt x="6777619" y="279331"/>
                </a:lnTo>
                <a:lnTo>
                  <a:pt x="6777619" y="382302"/>
                </a:lnTo>
                <a:lnTo>
                  <a:pt x="6597073" y="382302"/>
                </a:lnTo>
                <a:lnTo>
                  <a:pt x="6565992" y="383365"/>
                </a:lnTo>
                <a:lnTo>
                  <a:pt x="6519109" y="391877"/>
                </a:lnTo>
                <a:lnTo>
                  <a:pt x="6483425" y="417044"/>
                </a:lnTo>
                <a:lnTo>
                  <a:pt x="6476801" y="436159"/>
                </a:lnTo>
                <a:lnTo>
                  <a:pt x="6478527" y="445734"/>
                </a:lnTo>
                <a:lnTo>
                  <a:pt x="6519634" y="477371"/>
                </a:lnTo>
                <a:lnTo>
                  <a:pt x="6558425" y="489789"/>
                </a:lnTo>
                <a:lnTo>
                  <a:pt x="6607223" y="501038"/>
                </a:lnTo>
                <a:lnTo>
                  <a:pt x="6632931" y="507596"/>
                </a:lnTo>
                <a:lnTo>
                  <a:pt x="6685808" y="523223"/>
                </a:lnTo>
                <a:lnTo>
                  <a:pt x="6736316" y="547152"/>
                </a:lnTo>
                <a:lnTo>
                  <a:pt x="6780124" y="584894"/>
                </a:lnTo>
                <a:lnTo>
                  <a:pt x="6810685" y="637774"/>
                </a:lnTo>
                <a:lnTo>
                  <a:pt x="6820872" y="707119"/>
                </a:lnTo>
                <a:lnTo>
                  <a:pt x="6816791" y="744460"/>
                </a:lnTo>
                <a:lnTo>
                  <a:pt x="6814888" y="749814"/>
                </a:lnTo>
                <a:close/>
              </a:path>
              <a:path w="7618095" h="1144905">
                <a:moveTo>
                  <a:pt x="5977500" y="1144677"/>
                </a:moveTo>
                <a:lnTo>
                  <a:pt x="5821795" y="1144677"/>
                </a:lnTo>
                <a:lnTo>
                  <a:pt x="5929504" y="867576"/>
                </a:lnTo>
                <a:lnTo>
                  <a:pt x="5678358" y="251426"/>
                </a:lnTo>
                <a:lnTo>
                  <a:pt x="5841883" y="251426"/>
                </a:lnTo>
                <a:lnTo>
                  <a:pt x="6010880" y="722366"/>
                </a:lnTo>
                <a:lnTo>
                  <a:pt x="6008475" y="728885"/>
                </a:lnTo>
                <a:lnTo>
                  <a:pt x="6150003" y="728885"/>
                </a:lnTo>
                <a:lnTo>
                  <a:pt x="5977500" y="1144677"/>
                </a:lnTo>
                <a:close/>
              </a:path>
              <a:path w="7618095" h="1144905">
                <a:moveTo>
                  <a:pt x="6150003" y="728885"/>
                </a:moveTo>
                <a:lnTo>
                  <a:pt x="6013219" y="728885"/>
                </a:lnTo>
                <a:lnTo>
                  <a:pt x="6010880" y="722366"/>
                </a:lnTo>
                <a:lnTo>
                  <a:pt x="6184564" y="251426"/>
                </a:lnTo>
                <a:lnTo>
                  <a:pt x="6348089" y="251426"/>
                </a:lnTo>
                <a:lnTo>
                  <a:pt x="6150003" y="728885"/>
                </a:lnTo>
                <a:close/>
              </a:path>
              <a:path w="7618095" h="1144905">
                <a:moveTo>
                  <a:pt x="6777619" y="414392"/>
                </a:moveTo>
                <a:lnTo>
                  <a:pt x="6741062" y="414392"/>
                </a:lnTo>
                <a:lnTo>
                  <a:pt x="6703286" y="400352"/>
                </a:lnTo>
                <a:lnTo>
                  <a:pt x="6666696" y="390324"/>
                </a:lnTo>
                <a:lnTo>
                  <a:pt x="6631291" y="384307"/>
                </a:lnTo>
                <a:lnTo>
                  <a:pt x="6597073" y="382302"/>
                </a:lnTo>
                <a:lnTo>
                  <a:pt x="6777619" y="382302"/>
                </a:lnTo>
                <a:lnTo>
                  <a:pt x="6777619" y="414392"/>
                </a:lnTo>
                <a:close/>
              </a:path>
              <a:path w="7618095" h="1144905">
                <a:moveTo>
                  <a:pt x="6569165" y="893245"/>
                </a:moveTo>
                <a:lnTo>
                  <a:pt x="6521121" y="890802"/>
                </a:lnTo>
                <a:lnTo>
                  <a:pt x="6473882" y="883469"/>
                </a:lnTo>
                <a:lnTo>
                  <a:pt x="6427447" y="871248"/>
                </a:lnTo>
                <a:lnTo>
                  <a:pt x="6381818" y="854136"/>
                </a:lnTo>
                <a:lnTo>
                  <a:pt x="6336993" y="832133"/>
                </a:lnTo>
                <a:lnTo>
                  <a:pt x="6336993" y="694841"/>
                </a:lnTo>
                <a:lnTo>
                  <a:pt x="6372711" y="694841"/>
                </a:lnTo>
                <a:lnTo>
                  <a:pt x="6419765" y="718892"/>
                </a:lnTo>
                <a:lnTo>
                  <a:pt x="6468286" y="736071"/>
                </a:lnTo>
                <a:lnTo>
                  <a:pt x="6518274" y="746378"/>
                </a:lnTo>
                <a:lnTo>
                  <a:pt x="6569727" y="749814"/>
                </a:lnTo>
                <a:lnTo>
                  <a:pt x="6814888" y="749814"/>
                </a:lnTo>
                <a:lnTo>
                  <a:pt x="6804548" y="778906"/>
                </a:lnTo>
                <a:lnTo>
                  <a:pt x="6755569" y="839115"/>
                </a:lnTo>
                <a:lnTo>
                  <a:pt x="6719540" y="862798"/>
                </a:lnTo>
                <a:lnTo>
                  <a:pt x="6676461" y="879714"/>
                </a:lnTo>
                <a:lnTo>
                  <a:pt x="6626336" y="889863"/>
                </a:lnTo>
                <a:lnTo>
                  <a:pt x="6569165" y="893245"/>
                </a:lnTo>
                <a:close/>
              </a:path>
              <a:path w="7618095" h="1144905">
                <a:moveTo>
                  <a:pt x="6013219" y="728885"/>
                </a:moveTo>
                <a:lnTo>
                  <a:pt x="6008475" y="728885"/>
                </a:lnTo>
                <a:lnTo>
                  <a:pt x="6010880" y="722366"/>
                </a:lnTo>
                <a:lnTo>
                  <a:pt x="6013219" y="728885"/>
                </a:lnTo>
                <a:close/>
              </a:path>
              <a:path w="7618095" h="1144905">
                <a:moveTo>
                  <a:pt x="7042757" y="881806"/>
                </a:moveTo>
                <a:lnTo>
                  <a:pt x="6891233" y="881806"/>
                </a:lnTo>
                <a:lnTo>
                  <a:pt x="6891233" y="251426"/>
                </a:lnTo>
                <a:lnTo>
                  <a:pt x="7042757" y="251426"/>
                </a:lnTo>
                <a:lnTo>
                  <a:pt x="7042757" y="881806"/>
                </a:lnTo>
                <a:close/>
              </a:path>
              <a:path w="7618095" h="1144905">
                <a:moveTo>
                  <a:pt x="7047224" y="175523"/>
                </a:moveTo>
                <a:lnTo>
                  <a:pt x="6887890" y="175523"/>
                </a:lnTo>
                <a:lnTo>
                  <a:pt x="6887890" y="15905"/>
                </a:lnTo>
                <a:lnTo>
                  <a:pt x="7047224" y="15905"/>
                </a:lnTo>
                <a:lnTo>
                  <a:pt x="7047224" y="175523"/>
                </a:lnTo>
                <a:close/>
              </a:path>
              <a:path w="7618095" h="1144905">
                <a:moveTo>
                  <a:pt x="7611559" y="749814"/>
                </a:moveTo>
                <a:lnTo>
                  <a:pt x="7366388" y="749814"/>
                </a:lnTo>
                <a:lnTo>
                  <a:pt x="7411562" y="746221"/>
                </a:lnTo>
                <a:lnTo>
                  <a:pt x="7443827" y="735443"/>
                </a:lnTo>
                <a:lnTo>
                  <a:pt x="7463186" y="717479"/>
                </a:lnTo>
                <a:lnTo>
                  <a:pt x="7469639" y="692329"/>
                </a:lnTo>
                <a:lnTo>
                  <a:pt x="7467914" y="686643"/>
                </a:lnTo>
                <a:lnTo>
                  <a:pt x="7426948" y="662017"/>
                </a:lnTo>
                <a:lnTo>
                  <a:pt x="7388440" y="650018"/>
                </a:lnTo>
                <a:lnTo>
                  <a:pt x="7340023" y="638263"/>
                </a:lnTo>
                <a:lnTo>
                  <a:pt x="7314490" y="631496"/>
                </a:lnTo>
                <a:lnTo>
                  <a:pt x="7261746" y="615869"/>
                </a:lnTo>
                <a:lnTo>
                  <a:pt x="7211377" y="592079"/>
                </a:lnTo>
                <a:lnTo>
                  <a:pt x="7167430" y="555315"/>
                </a:lnTo>
                <a:lnTo>
                  <a:pt x="7136869" y="505922"/>
                </a:lnTo>
                <a:lnTo>
                  <a:pt x="7126682" y="444251"/>
                </a:lnTo>
                <a:lnTo>
                  <a:pt x="7130747" y="401033"/>
                </a:lnTo>
                <a:lnTo>
                  <a:pt x="7142940" y="362070"/>
                </a:lnTo>
                <a:lnTo>
                  <a:pt x="7163261" y="327363"/>
                </a:lnTo>
                <a:lnTo>
                  <a:pt x="7191709" y="296912"/>
                </a:lnTo>
                <a:lnTo>
                  <a:pt x="7226885" y="272006"/>
                </a:lnTo>
                <a:lnTo>
                  <a:pt x="7267120" y="254217"/>
                </a:lnTo>
                <a:lnTo>
                  <a:pt x="7312414" y="243543"/>
                </a:lnTo>
                <a:lnTo>
                  <a:pt x="7362769" y="239985"/>
                </a:lnTo>
                <a:lnTo>
                  <a:pt x="7415754" y="242444"/>
                </a:lnTo>
                <a:lnTo>
                  <a:pt x="7468669" y="249821"/>
                </a:lnTo>
                <a:lnTo>
                  <a:pt x="7521514" y="262117"/>
                </a:lnTo>
                <a:lnTo>
                  <a:pt x="7574290" y="279331"/>
                </a:lnTo>
                <a:lnTo>
                  <a:pt x="7574290" y="382302"/>
                </a:lnTo>
                <a:lnTo>
                  <a:pt x="7393744" y="382302"/>
                </a:lnTo>
                <a:lnTo>
                  <a:pt x="7362663" y="383365"/>
                </a:lnTo>
                <a:lnTo>
                  <a:pt x="7315780" y="391877"/>
                </a:lnTo>
                <a:lnTo>
                  <a:pt x="7280096" y="417044"/>
                </a:lnTo>
                <a:lnTo>
                  <a:pt x="7273472" y="436159"/>
                </a:lnTo>
                <a:lnTo>
                  <a:pt x="7275197" y="445734"/>
                </a:lnTo>
                <a:lnTo>
                  <a:pt x="7316304" y="477371"/>
                </a:lnTo>
                <a:lnTo>
                  <a:pt x="7355092" y="489789"/>
                </a:lnTo>
                <a:lnTo>
                  <a:pt x="7403893" y="501038"/>
                </a:lnTo>
                <a:lnTo>
                  <a:pt x="7429598" y="507596"/>
                </a:lnTo>
                <a:lnTo>
                  <a:pt x="7482479" y="523223"/>
                </a:lnTo>
                <a:lnTo>
                  <a:pt x="7532987" y="547152"/>
                </a:lnTo>
                <a:lnTo>
                  <a:pt x="7576795" y="584894"/>
                </a:lnTo>
                <a:lnTo>
                  <a:pt x="7607356" y="637774"/>
                </a:lnTo>
                <a:lnTo>
                  <a:pt x="7617543" y="707119"/>
                </a:lnTo>
                <a:lnTo>
                  <a:pt x="7613462" y="744460"/>
                </a:lnTo>
                <a:lnTo>
                  <a:pt x="7611559" y="749814"/>
                </a:lnTo>
                <a:close/>
              </a:path>
              <a:path w="7618095" h="1144905">
                <a:moveTo>
                  <a:pt x="7574290" y="414392"/>
                </a:moveTo>
                <a:lnTo>
                  <a:pt x="7537733" y="414392"/>
                </a:lnTo>
                <a:lnTo>
                  <a:pt x="7499957" y="400352"/>
                </a:lnTo>
                <a:lnTo>
                  <a:pt x="7463367" y="390324"/>
                </a:lnTo>
                <a:lnTo>
                  <a:pt x="7427962" y="384307"/>
                </a:lnTo>
                <a:lnTo>
                  <a:pt x="7393744" y="382302"/>
                </a:lnTo>
                <a:lnTo>
                  <a:pt x="7574290" y="382302"/>
                </a:lnTo>
                <a:lnTo>
                  <a:pt x="7574290" y="414392"/>
                </a:lnTo>
                <a:close/>
              </a:path>
              <a:path w="7618095" h="1144905">
                <a:moveTo>
                  <a:pt x="7365836" y="893245"/>
                </a:moveTo>
                <a:lnTo>
                  <a:pt x="7317792" y="890802"/>
                </a:lnTo>
                <a:lnTo>
                  <a:pt x="7270553" y="883469"/>
                </a:lnTo>
                <a:lnTo>
                  <a:pt x="7224118" y="871248"/>
                </a:lnTo>
                <a:lnTo>
                  <a:pt x="7178489" y="854136"/>
                </a:lnTo>
                <a:lnTo>
                  <a:pt x="7133664" y="832133"/>
                </a:lnTo>
                <a:lnTo>
                  <a:pt x="7133664" y="694841"/>
                </a:lnTo>
                <a:lnTo>
                  <a:pt x="7169382" y="694841"/>
                </a:lnTo>
                <a:lnTo>
                  <a:pt x="7216436" y="718892"/>
                </a:lnTo>
                <a:lnTo>
                  <a:pt x="7264956" y="736071"/>
                </a:lnTo>
                <a:lnTo>
                  <a:pt x="7314941" y="746378"/>
                </a:lnTo>
                <a:lnTo>
                  <a:pt x="7366388" y="749814"/>
                </a:lnTo>
                <a:lnTo>
                  <a:pt x="7611559" y="749814"/>
                </a:lnTo>
                <a:lnTo>
                  <a:pt x="7601219" y="778906"/>
                </a:lnTo>
                <a:lnTo>
                  <a:pt x="7552240" y="839115"/>
                </a:lnTo>
                <a:lnTo>
                  <a:pt x="7516207" y="862798"/>
                </a:lnTo>
                <a:lnTo>
                  <a:pt x="7473129" y="879714"/>
                </a:lnTo>
                <a:lnTo>
                  <a:pt x="7423005" y="889863"/>
                </a:lnTo>
                <a:lnTo>
                  <a:pt x="7365836" y="893245"/>
                </a:lnTo>
                <a:close/>
              </a:path>
            </a:pathLst>
          </a:custGeom>
          <a:solidFill>
            <a:srgbClr val="13AD60"/>
          </a:solidFill>
        </p:spPr>
        <p:txBody>
          <a:bodyPr wrap="square" lIns="0" tIns="0" rIns="0" bIns="0" rtlCol="0"/>
          <a:lstStyle/>
          <a:p>
            <a:endParaRPr sz="700"/>
          </a:p>
        </p:txBody>
      </p:sp>
      <p:sp>
        <p:nvSpPr>
          <p:cNvPr id="7" name="object 7"/>
          <p:cNvSpPr txBox="1"/>
          <p:nvPr/>
        </p:nvSpPr>
        <p:spPr>
          <a:xfrm>
            <a:off x="620589" y="3248343"/>
            <a:ext cx="7950835" cy="754310"/>
          </a:xfrm>
          <a:prstGeom prst="rect">
            <a:avLst/>
          </a:prstGeom>
        </p:spPr>
        <p:txBody>
          <a:bodyPr vert="horz" wrap="square" lIns="0" tIns="6351" rIns="0" bIns="0" rtlCol="0">
            <a:spAutoFit/>
          </a:bodyPr>
          <a:lstStyle/>
          <a:p>
            <a:pPr marL="6033" marR="2540" algn="ctr">
              <a:lnSpc>
                <a:spcPct val="135400"/>
              </a:lnSpc>
              <a:spcBef>
                <a:spcPts val="51"/>
              </a:spcBef>
            </a:pPr>
            <a:r>
              <a:rPr sz="1200" spc="55" dirty="0">
                <a:solidFill>
                  <a:srgbClr val="011606"/>
                </a:solidFill>
                <a:latin typeface="Calibri"/>
                <a:cs typeface="Calibri"/>
              </a:rPr>
              <a:t>“A</a:t>
            </a:r>
            <a:r>
              <a:rPr sz="1200" spc="-63" dirty="0">
                <a:solidFill>
                  <a:srgbClr val="011606"/>
                </a:solidFill>
                <a:latin typeface="Calibri"/>
                <a:cs typeface="Calibri"/>
              </a:rPr>
              <a:t> </a:t>
            </a:r>
            <a:r>
              <a:rPr sz="1200" spc="35" dirty="0">
                <a:solidFill>
                  <a:srgbClr val="011606"/>
                </a:solidFill>
                <a:latin typeface="Calibri"/>
                <a:cs typeface="Calibri"/>
              </a:rPr>
              <a:t>health</a:t>
            </a:r>
            <a:r>
              <a:rPr sz="1200" spc="-60" dirty="0">
                <a:solidFill>
                  <a:srgbClr val="011606"/>
                </a:solidFill>
                <a:latin typeface="Calibri"/>
                <a:cs typeface="Calibri"/>
              </a:rPr>
              <a:t> </a:t>
            </a:r>
            <a:r>
              <a:rPr sz="1200" spc="51" dirty="0">
                <a:solidFill>
                  <a:srgbClr val="011606"/>
                </a:solidFill>
                <a:latin typeface="Calibri"/>
                <a:cs typeface="Calibri"/>
              </a:rPr>
              <a:t>care</a:t>
            </a:r>
            <a:r>
              <a:rPr sz="1200" spc="-60" dirty="0">
                <a:solidFill>
                  <a:srgbClr val="011606"/>
                </a:solidFill>
                <a:latin typeface="Calibri"/>
                <a:cs typeface="Calibri"/>
              </a:rPr>
              <a:t> </a:t>
            </a:r>
            <a:r>
              <a:rPr sz="1200" spc="35" dirty="0">
                <a:solidFill>
                  <a:srgbClr val="011606"/>
                </a:solidFill>
                <a:latin typeface="Calibri"/>
                <a:cs typeface="Calibri"/>
              </a:rPr>
              <a:t>professional</a:t>
            </a:r>
            <a:r>
              <a:rPr sz="1200" spc="-60" dirty="0">
                <a:solidFill>
                  <a:srgbClr val="011606"/>
                </a:solidFill>
                <a:latin typeface="Calibri"/>
                <a:cs typeface="Calibri"/>
              </a:rPr>
              <a:t> </a:t>
            </a:r>
            <a:r>
              <a:rPr sz="1200" spc="48" dirty="0">
                <a:solidFill>
                  <a:srgbClr val="011606"/>
                </a:solidFill>
                <a:latin typeface="Calibri"/>
                <a:cs typeface="Calibri"/>
              </a:rPr>
              <a:t>would</a:t>
            </a:r>
            <a:r>
              <a:rPr sz="1200" spc="-63" dirty="0">
                <a:solidFill>
                  <a:srgbClr val="011606"/>
                </a:solidFill>
                <a:latin typeface="Calibri"/>
                <a:cs typeface="Calibri"/>
              </a:rPr>
              <a:t> </a:t>
            </a:r>
            <a:r>
              <a:rPr sz="1200" spc="53" dirty="0">
                <a:solidFill>
                  <a:srgbClr val="011606"/>
                </a:solidFill>
                <a:latin typeface="Calibri"/>
                <a:cs typeface="Calibri"/>
              </a:rPr>
              <a:t>have</a:t>
            </a:r>
            <a:r>
              <a:rPr sz="1200" spc="-60" dirty="0">
                <a:solidFill>
                  <a:srgbClr val="011606"/>
                </a:solidFill>
                <a:latin typeface="Calibri"/>
                <a:cs typeface="Calibri"/>
              </a:rPr>
              <a:t> </a:t>
            </a:r>
            <a:r>
              <a:rPr sz="1200" spc="68" dirty="0">
                <a:solidFill>
                  <a:srgbClr val="011606"/>
                </a:solidFill>
                <a:latin typeface="Calibri"/>
                <a:cs typeface="Calibri"/>
              </a:rPr>
              <a:t>an</a:t>
            </a:r>
            <a:r>
              <a:rPr sz="1200" spc="-60" dirty="0">
                <a:solidFill>
                  <a:srgbClr val="011606"/>
                </a:solidFill>
                <a:latin typeface="Calibri"/>
                <a:cs typeface="Calibri"/>
              </a:rPr>
              <a:t> </a:t>
            </a:r>
            <a:r>
              <a:rPr sz="1200" spc="33" dirty="0">
                <a:solidFill>
                  <a:srgbClr val="011606"/>
                </a:solidFill>
                <a:latin typeface="Calibri"/>
                <a:cs typeface="Calibri"/>
              </a:rPr>
              <a:t>ethical</a:t>
            </a:r>
            <a:r>
              <a:rPr sz="1200" spc="-60" dirty="0">
                <a:solidFill>
                  <a:srgbClr val="011606"/>
                </a:solidFill>
                <a:latin typeface="Calibri"/>
                <a:cs typeface="Calibri"/>
              </a:rPr>
              <a:t> </a:t>
            </a:r>
            <a:r>
              <a:rPr sz="1200" spc="37" dirty="0">
                <a:solidFill>
                  <a:srgbClr val="011606"/>
                </a:solidFill>
                <a:latin typeface="Calibri"/>
                <a:cs typeface="Calibri"/>
              </a:rPr>
              <a:t>obligation</a:t>
            </a:r>
            <a:r>
              <a:rPr sz="1200" spc="-63" dirty="0">
                <a:solidFill>
                  <a:srgbClr val="011606"/>
                </a:solidFill>
                <a:latin typeface="Calibri"/>
                <a:cs typeface="Calibri"/>
              </a:rPr>
              <a:t> </a:t>
            </a:r>
            <a:r>
              <a:rPr sz="1200" spc="51" dirty="0">
                <a:solidFill>
                  <a:srgbClr val="011606"/>
                </a:solidFill>
                <a:latin typeface="Calibri"/>
                <a:cs typeface="Calibri"/>
              </a:rPr>
              <a:t>to</a:t>
            </a:r>
            <a:r>
              <a:rPr sz="1200" spc="-60" dirty="0">
                <a:solidFill>
                  <a:srgbClr val="011606"/>
                </a:solidFill>
                <a:latin typeface="Calibri"/>
                <a:cs typeface="Calibri"/>
              </a:rPr>
              <a:t> </a:t>
            </a:r>
            <a:r>
              <a:rPr sz="1200" spc="40" dirty="0">
                <a:solidFill>
                  <a:srgbClr val="011606"/>
                </a:solidFill>
                <a:latin typeface="Calibri"/>
                <a:cs typeface="Calibri"/>
              </a:rPr>
              <a:t>prescribe</a:t>
            </a:r>
            <a:r>
              <a:rPr sz="1200" spc="-60" dirty="0">
                <a:solidFill>
                  <a:srgbClr val="011606"/>
                </a:solidFill>
                <a:latin typeface="Calibri"/>
                <a:cs typeface="Calibri"/>
              </a:rPr>
              <a:t> </a:t>
            </a:r>
            <a:r>
              <a:rPr sz="1200" spc="91" dirty="0">
                <a:solidFill>
                  <a:srgbClr val="011606"/>
                </a:solidFill>
                <a:latin typeface="Calibri"/>
                <a:cs typeface="Calibri"/>
              </a:rPr>
              <a:t>a</a:t>
            </a:r>
            <a:r>
              <a:rPr sz="1200" spc="-60" dirty="0">
                <a:solidFill>
                  <a:srgbClr val="011606"/>
                </a:solidFill>
                <a:latin typeface="Calibri"/>
                <a:cs typeface="Calibri"/>
              </a:rPr>
              <a:t> </a:t>
            </a:r>
            <a:r>
              <a:rPr sz="1200" spc="43" dirty="0">
                <a:solidFill>
                  <a:srgbClr val="011606"/>
                </a:solidFill>
                <a:latin typeface="Calibri"/>
                <a:cs typeface="Calibri"/>
              </a:rPr>
              <a:t>medication</a:t>
            </a:r>
            <a:r>
              <a:rPr sz="1200" spc="-63" dirty="0">
                <a:solidFill>
                  <a:srgbClr val="011606"/>
                </a:solidFill>
                <a:latin typeface="Calibri"/>
                <a:cs typeface="Calibri"/>
              </a:rPr>
              <a:t> </a:t>
            </a:r>
            <a:r>
              <a:rPr sz="1200" spc="37" dirty="0">
                <a:solidFill>
                  <a:srgbClr val="011606"/>
                </a:solidFill>
                <a:latin typeface="Calibri"/>
                <a:cs typeface="Calibri"/>
              </a:rPr>
              <a:t>that</a:t>
            </a:r>
            <a:r>
              <a:rPr sz="1200" spc="-60" dirty="0">
                <a:solidFill>
                  <a:srgbClr val="011606"/>
                </a:solidFill>
                <a:latin typeface="Calibri"/>
                <a:cs typeface="Calibri"/>
              </a:rPr>
              <a:t> </a:t>
            </a:r>
            <a:r>
              <a:rPr sz="1200" spc="48" dirty="0">
                <a:solidFill>
                  <a:srgbClr val="011606"/>
                </a:solidFill>
                <a:latin typeface="Calibri"/>
                <a:cs typeface="Calibri"/>
              </a:rPr>
              <a:t>would</a:t>
            </a:r>
            <a:r>
              <a:rPr sz="1200" spc="-60" dirty="0">
                <a:solidFill>
                  <a:srgbClr val="011606"/>
                </a:solidFill>
                <a:latin typeface="Calibri"/>
                <a:cs typeface="Calibri"/>
              </a:rPr>
              <a:t> </a:t>
            </a:r>
            <a:r>
              <a:rPr sz="1200" spc="28" dirty="0">
                <a:solidFill>
                  <a:srgbClr val="011606"/>
                </a:solidFill>
                <a:latin typeface="Calibri"/>
                <a:cs typeface="Calibri"/>
              </a:rPr>
              <a:t>allow</a:t>
            </a:r>
            <a:r>
              <a:rPr sz="1200" spc="-60" dirty="0">
                <a:solidFill>
                  <a:srgbClr val="011606"/>
                </a:solidFill>
                <a:latin typeface="Calibri"/>
                <a:cs typeface="Calibri"/>
              </a:rPr>
              <a:t> </a:t>
            </a:r>
            <a:r>
              <a:rPr sz="1200" spc="45" dirty="0">
                <a:solidFill>
                  <a:srgbClr val="011606"/>
                </a:solidFill>
                <a:latin typeface="Calibri"/>
                <a:cs typeface="Calibri"/>
              </a:rPr>
              <a:t>the</a:t>
            </a:r>
            <a:r>
              <a:rPr sz="1200" spc="-63" dirty="0">
                <a:solidFill>
                  <a:srgbClr val="011606"/>
                </a:solidFill>
                <a:latin typeface="Calibri"/>
                <a:cs typeface="Calibri"/>
              </a:rPr>
              <a:t> </a:t>
            </a:r>
            <a:r>
              <a:rPr sz="1200" spc="75" dirty="0">
                <a:solidFill>
                  <a:srgbClr val="011606"/>
                </a:solidFill>
                <a:latin typeface="Calibri"/>
                <a:cs typeface="Calibri"/>
              </a:rPr>
              <a:t>drug</a:t>
            </a:r>
            <a:r>
              <a:rPr sz="1200" spc="-60" dirty="0">
                <a:solidFill>
                  <a:srgbClr val="011606"/>
                </a:solidFill>
                <a:latin typeface="Calibri"/>
                <a:cs typeface="Calibri"/>
              </a:rPr>
              <a:t> </a:t>
            </a:r>
            <a:r>
              <a:rPr sz="1200" spc="45" dirty="0">
                <a:solidFill>
                  <a:srgbClr val="011606"/>
                </a:solidFill>
                <a:latin typeface="Calibri"/>
                <a:cs typeface="Calibri"/>
              </a:rPr>
              <a:t>user</a:t>
            </a:r>
            <a:r>
              <a:rPr sz="1200" spc="-60" dirty="0">
                <a:solidFill>
                  <a:srgbClr val="011606"/>
                </a:solidFill>
                <a:latin typeface="Calibri"/>
                <a:cs typeface="Calibri"/>
              </a:rPr>
              <a:t> </a:t>
            </a:r>
            <a:r>
              <a:rPr sz="1200" spc="51" dirty="0">
                <a:solidFill>
                  <a:srgbClr val="011606"/>
                </a:solidFill>
                <a:latin typeface="Calibri"/>
                <a:cs typeface="Calibri"/>
              </a:rPr>
              <a:t>to </a:t>
            </a:r>
            <a:r>
              <a:rPr sz="1200" spc="53" dirty="0">
                <a:solidFill>
                  <a:srgbClr val="011606"/>
                </a:solidFill>
                <a:latin typeface="Calibri"/>
                <a:cs typeface="Calibri"/>
              </a:rPr>
              <a:t> </a:t>
            </a:r>
            <a:r>
              <a:rPr sz="1200" spc="45" dirty="0">
                <a:solidFill>
                  <a:srgbClr val="011606"/>
                </a:solidFill>
                <a:latin typeface="Calibri"/>
                <a:cs typeface="Calibri"/>
              </a:rPr>
              <a:t>avoid</a:t>
            </a:r>
            <a:r>
              <a:rPr sz="1200" spc="-60" dirty="0">
                <a:solidFill>
                  <a:srgbClr val="011606"/>
                </a:solidFill>
                <a:latin typeface="Calibri"/>
                <a:cs typeface="Calibri"/>
              </a:rPr>
              <a:t> </a:t>
            </a:r>
            <a:r>
              <a:rPr sz="1200" spc="57" dirty="0">
                <a:solidFill>
                  <a:srgbClr val="011606"/>
                </a:solidFill>
                <a:latin typeface="Calibri"/>
                <a:cs typeface="Calibri"/>
              </a:rPr>
              <a:t>having</a:t>
            </a:r>
            <a:r>
              <a:rPr sz="1200" spc="-60" dirty="0">
                <a:solidFill>
                  <a:srgbClr val="011606"/>
                </a:solidFill>
                <a:latin typeface="Calibri"/>
                <a:cs typeface="Calibri"/>
              </a:rPr>
              <a:t> </a:t>
            </a:r>
            <a:r>
              <a:rPr sz="1200" spc="40" dirty="0">
                <a:solidFill>
                  <a:srgbClr val="011606"/>
                </a:solidFill>
                <a:latin typeface="Calibri"/>
                <a:cs typeface="Calibri"/>
              </a:rPr>
              <a:t>recourse</a:t>
            </a:r>
            <a:r>
              <a:rPr sz="1200" spc="-60" dirty="0">
                <a:solidFill>
                  <a:srgbClr val="011606"/>
                </a:solidFill>
                <a:latin typeface="Calibri"/>
                <a:cs typeface="Calibri"/>
              </a:rPr>
              <a:t> </a:t>
            </a:r>
            <a:r>
              <a:rPr sz="1200" spc="51" dirty="0">
                <a:solidFill>
                  <a:srgbClr val="011606"/>
                </a:solidFill>
                <a:latin typeface="Calibri"/>
                <a:cs typeface="Calibri"/>
              </a:rPr>
              <a:t>to</a:t>
            </a:r>
            <a:r>
              <a:rPr sz="1200" spc="-60" dirty="0">
                <a:solidFill>
                  <a:srgbClr val="011606"/>
                </a:solidFill>
                <a:latin typeface="Calibri"/>
                <a:cs typeface="Calibri"/>
              </a:rPr>
              <a:t> </a:t>
            </a:r>
            <a:r>
              <a:rPr sz="1200" spc="91" dirty="0">
                <a:solidFill>
                  <a:srgbClr val="011606"/>
                </a:solidFill>
                <a:latin typeface="Calibri"/>
                <a:cs typeface="Calibri"/>
              </a:rPr>
              <a:t>a</a:t>
            </a:r>
            <a:r>
              <a:rPr sz="1200" spc="-60" dirty="0">
                <a:solidFill>
                  <a:srgbClr val="011606"/>
                </a:solidFill>
                <a:latin typeface="Calibri"/>
                <a:cs typeface="Calibri"/>
              </a:rPr>
              <a:t> </a:t>
            </a:r>
            <a:r>
              <a:rPr sz="1200" spc="48" dirty="0">
                <a:solidFill>
                  <a:srgbClr val="011606"/>
                </a:solidFill>
                <a:latin typeface="Calibri"/>
                <a:cs typeface="Calibri"/>
              </a:rPr>
              <a:t>toxic</a:t>
            </a:r>
            <a:r>
              <a:rPr sz="1200" spc="-60" dirty="0">
                <a:solidFill>
                  <a:srgbClr val="011606"/>
                </a:solidFill>
                <a:latin typeface="Calibri"/>
                <a:cs typeface="Calibri"/>
              </a:rPr>
              <a:t> </a:t>
            </a:r>
            <a:r>
              <a:rPr sz="1200" spc="75" dirty="0">
                <a:solidFill>
                  <a:srgbClr val="011606"/>
                </a:solidFill>
                <a:latin typeface="Calibri"/>
                <a:cs typeface="Calibri"/>
              </a:rPr>
              <a:t>drug</a:t>
            </a:r>
            <a:r>
              <a:rPr sz="1200" spc="-60" dirty="0">
                <a:solidFill>
                  <a:srgbClr val="011606"/>
                </a:solidFill>
                <a:latin typeface="Calibri"/>
                <a:cs typeface="Calibri"/>
              </a:rPr>
              <a:t> </a:t>
            </a:r>
            <a:r>
              <a:rPr sz="1200" spc="55" dirty="0">
                <a:solidFill>
                  <a:srgbClr val="011606"/>
                </a:solidFill>
                <a:latin typeface="Calibri"/>
                <a:cs typeface="Calibri"/>
              </a:rPr>
              <a:t>supply</a:t>
            </a:r>
            <a:r>
              <a:rPr sz="1200" spc="-60" dirty="0">
                <a:solidFill>
                  <a:srgbClr val="011606"/>
                </a:solidFill>
                <a:latin typeface="Calibri"/>
                <a:cs typeface="Calibri"/>
              </a:rPr>
              <a:t> </a:t>
            </a:r>
            <a:r>
              <a:rPr sz="1200" spc="28" dirty="0">
                <a:solidFill>
                  <a:srgbClr val="011606"/>
                </a:solidFill>
                <a:latin typeface="Calibri"/>
                <a:cs typeface="Calibri"/>
              </a:rPr>
              <a:t>rather</a:t>
            </a:r>
            <a:r>
              <a:rPr sz="1200" spc="-60" dirty="0">
                <a:solidFill>
                  <a:srgbClr val="011606"/>
                </a:solidFill>
                <a:latin typeface="Calibri"/>
                <a:cs typeface="Calibri"/>
              </a:rPr>
              <a:t> </a:t>
            </a:r>
            <a:r>
              <a:rPr sz="1200" spc="48" dirty="0">
                <a:solidFill>
                  <a:srgbClr val="011606"/>
                </a:solidFill>
                <a:latin typeface="Calibri"/>
                <a:cs typeface="Calibri"/>
              </a:rPr>
              <a:t>than</a:t>
            </a:r>
            <a:r>
              <a:rPr sz="1200" spc="-60" dirty="0">
                <a:solidFill>
                  <a:srgbClr val="011606"/>
                </a:solidFill>
                <a:latin typeface="Calibri"/>
                <a:cs typeface="Calibri"/>
              </a:rPr>
              <a:t> </a:t>
            </a:r>
            <a:r>
              <a:rPr sz="1200" spc="45" dirty="0">
                <a:solidFill>
                  <a:srgbClr val="011606"/>
                </a:solidFill>
                <a:latin typeface="Calibri"/>
                <a:cs typeface="Calibri"/>
              </a:rPr>
              <a:t>the</a:t>
            </a:r>
            <a:r>
              <a:rPr sz="1200" spc="-60" dirty="0">
                <a:solidFill>
                  <a:srgbClr val="011606"/>
                </a:solidFill>
                <a:latin typeface="Calibri"/>
                <a:cs typeface="Calibri"/>
              </a:rPr>
              <a:t> </a:t>
            </a:r>
            <a:r>
              <a:rPr sz="1200" spc="35" dirty="0">
                <a:solidFill>
                  <a:srgbClr val="011606"/>
                </a:solidFill>
                <a:latin typeface="Calibri"/>
                <a:cs typeface="Calibri"/>
              </a:rPr>
              <a:t>professional</a:t>
            </a:r>
            <a:r>
              <a:rPr sz="1200" spc="-60" dirty="0">
                <a:solidFill>
                  <a:srgbClr val="011606"/>
                </a:solidFill>
                <a:latin typeface="Calibri"/>
                <a:cs typeface="Calibri"/>
              </a:rPr>
              <a:t> </a:t>
            </a:r>
            <a:r>
              <a:rPr sz="1200" spc="37" dirty="0">
                <a:solidFill>
                  <a:srgbClr val="011606"/>
                </a:solidFill>
                <a:latin typeface="Calibri"/>
                <a:cs typeface="Calibri"/>
              </a:rPr>
              <a:t>insisting</a:t>
            </a:r>
            <a:r>
              <a:rPr sz="1200" spc="-60" dirty="0">
                <a:solidFill>
                  <a:srgbClr val="011606"/>
                </a:solidFill>
                <a:latin typeface="Calibri"/>
                <a:cs typeface="Calibri"/>
              </a:rPr>
              <a:t> </a:t>
            </a:r>
            <a:r>
              <a:rPr sz="1200" spc="71" dirty="0">
                <a:solidFill>
                  <a:srgbClr val="011606"/>
                </a:solidFill>
                <a:latin typeface="Calibri"/>
                <a:cs typeface="Calibri"/>
              </a:rPr>
              <a:t>on</a:t>
            </a:r>
            <a:r>
              <a:rPr sz="1200" spc="-60" dirty="0">
                <a:solidFill>
                  <a:srgbClr val="011606"/>
                </a:solidFill>
                <a:latin typeface="Calibri"/>
                <a:cs typeface="Calibri"/>
              </a:rPr>
              <a:t> </a:t>
            </a:r>
            <a:r>
              <a:rPr sz="1200" spc="43" dirty="0">
                <a:solidFill>
                  <a:srgbClr val="011606"/>
                </a:solidFill>
                <a:latin typeface="Calibri"/>
                <a:cs typeface="Calibri"/>
              </a:rPr>
              <a:t>only</a:t>
            </a:r>
            <a:r>
              <a:rPr sz="1200" spc="-60" dirty="0">
                <a:solidFill>
                  <a:srgbClr val="011606"/>
                </a:solidFill>
                <a:latin typeface="Calibri"/>
                <a:cs typeface="Calibri"/>
              </a:rPr>
              <a:t> </a:t>
            </a:r>
            <a:r>
              <a:rPr sz="1200" spc="45" dirty="0">
                <a:solidFill>
                  <a:srgbClr val="011606"/>
                </a:solidFill>
                <a:latin typeface="Calibri"/>
                <a:cs typeface="Calibri"/>
              </a:rPr>
              <a:t>prescribing</a:t>
            </a:r>
            <a:r>
              <a:rPr sz="1200" spc="-60" dirty="0">
                <a:solidFill>
                  <a:srgbClr val="011606"/>
                </a:solidFill>
                <a:latin typeface="Calibri"/>
                <a:cs typeface="Calibri"/>
              </a:rPr>
              <a:t> </a:t>
            </a:r>
            <a:r>
              <a:rPr sz="1200" spc="71" dirty="0">
                <a:solidFill>
                  <a:srgbClr val="011606"/>
                </a:solidFill>
                <a:latin typeface="Calibri"/>
                <a:cs typeface="Calibri"/>
              </a:rPr>
              <a:t>on</a:t>
            </a:r>
            <a:r>
              <a:rPr sz="1200" spc="-60" dirty="0">
                <a:solidFill>
                  <a:srgbClr val="011606"/>
                </a:solidFill>
                <a:latin typeface="Calibri"/>
                <a:cs typeface="Calibri"/>
              </a:rPr>
              <a:t> </a:t>
            </a:r>
            <a:r>
              <a:rPr sz="1200" spc="45" dirty="0">
                <a:solidFill>
                  <a:srgbClr val="011606"/>
                </a:solidFill>
                <a:latin typeface="Calibri"/>
                <a:cs typeface="Calibri"/>
              </a:rPr>
              <a:t>the</a:t>
            </a:r>
            <a:r>
              <a:rPr sz="1200" spc="-60" dirty="0">
                <a:solidFill>
                  <a:srgbClr val="011606"/>
                </a:solidFill>
                <a:latin typeface="Calibri"/>
                <a:cs typeface="Calibri"/>
              </a:rPr>
              <a:t> </a:t>
            </a:r>
            <a:r>
              <a:rPr sz="1200" spc="40" dirty="0">
                <a:solidFill>
                  <a:srgbClr val="011606"/>
                </a:solidFill>
                <a:latin typeface="Calibri"/>
                <a:cs typeface="Calibri"/>
              </a:rPr>
              <a:t>condition</a:t>
            </a:r>
            <a:r>
              <a:rPr sz="1200" spc="-60" dirty="0">
                <a:solidFill>
                  <a:srgbClr val="011606"/>
                </a:solidFill>
                <a:latin typeface="Calibri"/>
                <a:cs typeface="Calibri"/>
              </a:rPr>
              <a:t> </a:t>
            </a:r>
            <a:r>
              <a:rPr sz="1200" spc="65" dirty="0">
                <a:solidFill>
                  <a:srgbClr val="011606"/>
                </a:solidFill>
                <a:latin typeface="Calibri"/>
                <a:cs typeface="Calibri"/>
              </a:rPr>
              <a:t>of </a:t>
            </a:r>
            <a:r>
              <a:rPr sz="1200" spc="-265" dirty="0">
                <a:solidFill>
                  <a:srgbClr val="011606"/>
                </a:solidFill>
                <a:latin typeface="Calibri"/>
                <a:cs typeface="Calibri"/>
              </a:rPr>
              <a:t> </a:t>
            </a:r>
            <a:r>
              <a:rPr sz="1200" spc="79" dirty="0">
                <a:solidFill>
                  <a:srgbClr val="011606"/>
                </a:solidFill>
                <a:latin typeface="Calibri"/>
                <a:cs typeface="Calibri"/>
              </a:rPr>
              <a:t>engaging</a:t>
            </a:r>
            <a:r>
              <a:rPr sz="1200" spc="-65" dirty="0">
                <a:solidFill>
                  <a:srgbClr val="011606"/>
                </a:solidFill>
                <a:latin typeface="Calibri"/>
                <a:cs typeface="Calibri"/>
              </a:rPr>
              <a:t> </a:t>
            </a:r>
            <a:r>
              <a:rPr sz="1200" spc="40" dirty="0">
                <a:solidFill>
                  <a:srgbClr val="011606"/>
                </a:solidFill>
                <a:latin typeface="Calibri"/>
                <a:cs typeface="Calibri"/>
              </a:rPr>
              <a:t>in</a:t>
            </a:r>
            <a:r>
              <a:rPr sz="1200" spc="-63" dirty="0">
                <a:solidFill>
                  <a:srgbClr val="011606"/>
                </a:solidFill>
                <a:latin typeface="Calibri"/>
                <a:cs typeface="Calibri"/>
              </a:rPr>
              <a:t> </a:t>
            </a:r>
            <a:r>
              <a:rPr sz="1200" spc="33" dirty="0">
                <a:solidFill>
                  <a:srgbClr val="011606"/>
                </a:solidFill>
                <a:latin typeface="Calibri"/>
                <a:cs typeface="Calibri"/>
              </a:rPr>
              <a:t>individualized</a:t>
            </a:r>
            <a:r>
              <a:rPr sz="1200" spc="-63" dirty="0">
                <a:solidFill>
                  <a:srgbClr val="011606"/>
                </a:solidFill>
                <a:latin typeface="Calibri"/>
                <a:cs typeface="Calibri"/>
              </a:rPr>
              <a:t> </a:t>
            </a:r>
            <a:r>
              <a:rPr sz="1200" spc="48" dirty="0">
                <a:solidFill>
                  <a:srgbClr val="011606"/>
                </a:solidFill>
                <a:latin typeface="Calibri"/>
                <a:cs typeface="Calibri"/>
              </a:rPr>
              <a:t>medical</a:t>
            </a:r>
            <a:r>
              <a:rPr sz="1200" spc="-63" dirty="0">
                <a:solidFill>
                  <a:srgbClr val="011606"/>
                </a:solidFill>
                <a:latin typeface="Calibri"/>
                <a:cs typeface="Calibri"/>
              </a:rPr>
              <a:t> </a:t>
            </a:r>
            <a:r>
              <a:rPr sz="1200" spc="33" dirty="0">
                <a:solidFill>
                  <a:srgbClr val="011606"/>
                </a:solidFill>
                <a:latin typeface="Calibri"/>
                <a:cs typeface="Calibri"/>
              </a:rPr>
              <a:t>treatment</a:t>
            </a:r>
            <a:r>
              <a:rPr sz="1200" spc="-65" dirty="0">
                <a:solidFill>
                  <a:srgbClr val="011606"/>
                </a:solidFill>
                <a:latin typeface="Calibri"/>
                <a:cs typeface="Calibri"/>
              </a:rPr>
              <a:t> </a:t>
            </a:r>
            <a:r>
              <a:rPr sz="1200" spc="37" dirty="0">
                <a:solidFill>
                  <a:srgbClr val="011606"/>
                </a:solidFill>
                <a:latin typeface="Calibri"/>
                <a:cs typeface="Calibri"/>
              </a:rPr>
              <a:t>that</a:t>
            </a:r>
            <a:r>
              <a:rPr sz="1200" spc="-63" dirty="0">
                <a:solidFill>
                  <a:srgbClr val="011606"/>
                </a:solidFill>
                <a:latin typeface="Calibri"/>
                <a:cs typeface="Calibri"/>
              </a:rPr>
              <a:t> </a:t>
            </a:r>
            <a:r>
              <a:rPr sz="1200" spc="53" dirty="0">
                <a:solidFill>
                  <a:srgbClr val="011606"/>
                </a:solidFill>
                <a:latin typeface="Calibri"/>
                <a:cs typeface="Calibri"/>
              </a:rPr>
              <a:t>extends</a:t>
            </a:r>
            <a:r>
              <a:rPr sz="1200" spc="-63" dirty="0">
                <a:solidFill>
                  <a:srgbClr val="011606"/>
                </a:solidFill>
                <a:latin typeface="Calibri"/>
                <a:cs typeface="Calibri"/>
              </a:rPr>
              <a:t> </a:t>
            </a:r>
            <a:r>
              <a:rPr sz="1200" spc="60" dirty="0">
                <a:solidFill>
                  <a:srgbClr val="011606"/>
                </a:solidFill>
                <a:latin typeface="Calibri"/>
                <a:cs typeface="Calibri"/>
              </a:rPr>
              <a:t>beyond</a:t>
            </a:r>
            <a:r>
              <a:rPr sz="1200" spc="-63" dirty="0">
                <a:solidFill>
                  <a:srgbClr val="011606"/>
                </a:solidFill>
                <a:latin typeface="Calibri"/>
                <a:cs typeface="Calibri"/>
              </a:rPr>
              <a:t> </a:t>
            </a:r>
            <a:r>
              <a:rPr sz="1200" spc="43" dirty="0">
                <a:solidFill>
                  <a:srgbClr val="011606"/>
                </a:solidFill>
                <a:latin typeface="Calibri"/>
                <a:cs typeface="Calibri"/>
              </a:rPr>
              <a:t>what</a:t>
            </a:r>
            <a:r>
              <a:rPr sz="1200" spc="-65" dirty="0">
                <a:solidFill>
                  <a:srgbClr val="011606"/>
                </a:solidFill>
                <a:latin typeface="Calibri"/>
                <a:cs typeface="Calibri"/>
              </a:rPr>
              <a:t> </a:t>
            </a:r>
            <a:r>
              <a:rPr sz="1200" spc="45" dirty="0">
                <a:solidFill>
                  <a:srgbClr val="011606"/>
                </a:solidFill>
                <a:latin typeface="Calibri"/>
                <a:cs typeface="Calibri"/>
              </a:rPr>
              <a:t>the</a:t>
            </a:r>
            <a:r>
              <a:rPr sz="1200" spc="-63" dirty="0">
                <a:solidFill>
                  <a:srgbClr val="011606"/>
                </a:solidFill>
                <a:latin typeface="Calibri"/>
                <a:cs typeface="Calibri"/>
              </a:rPr>
              <a:t> </a:t>
            </a:r>
            <a:r>
              <a:rPr sz="1200" spc="31" dirty="0">
                <a:solidFill>
                  <a:srgbClr val="011606"/>
                </a:solidFill>
                <a:latin typeface="Calibri"/>
                <a:cs typeface="Calibri"/>
              </a:rPr>
              <a:t>individual</a:t>
            </a:r>
            <a:r>
              <a:rPr sz="1200" spc="-63" dirty="0">
                <a:solidFill>
                  <a:srgbClr val="011606"/>
                </a:solidFill>
                <a:latin typeface="Calibri"/>
                <a:cs typeface="Calibri"/>
              </a:rPr>
              <a:t> </a:t>
            </a:r>
            <a:r>
              <a:rPr sz="1200" spc="35" dirty="0">
                <a:solidFill>
                  <a:srgbClr val="011606"/>
                </a:solidFill>
                <a:latin typeface="Calibri"/>
                <a:cs typeface="Calibri"/>
              </a:rPr>
              <a:t>specifically</a:t>
            </a:r>
            <a:r>
              <a:rPr sz="1200" spc="-63" dirty="0">
                <a:solidFill>
                  <a:srgbClr val="011606"/>
                </a:solidFill>
                <a:latin typeface="Calibri"/>
                <a:cs typeface="Calibri"/>
              </a:rPr>
              <a:t> </a:t>
            </a:r>
            <a:r>
              <a:rPr sz="1200" spc="25" dirty="0">
                <a:solidFill>
                  <a:srgbClr val="011606"/>
                </a:solidFill>
                <a:latin typeface="Calibri"/>
                <a:cs typeface="Calibri"/>
              </a:rPr>
              <a:t>requests.”</a:t>
            </a:r>
            <a:endParaRPr sz="1200">
              <a:latin typeface="Calibri"/>
              <a:cs typeface="Calibri"/>
            </a:endParaRPr>
          </a:p>
        </p:txBody>
      </p:sp>
      <p:pic>
        <p:nvPicPr>
          <p:cNvPr id="8" name="object 8"/>
          <p:cNvPicPr/>
          <p:nvPr/>
        </p:nvPicPr>
        <p:blipFill>
          <a:blip r:embed="rId3" cstate="print"/>
          <a:stretch>
            <a:fillRect/>
          </a:stretch>
        </p:blipFill>
        <p:spPr>
          <a:xfrm>
            <a:off x="371202" y="4618788"/>
            <a:ext cx="8311929" cy="128760"/>
          </a:xfrm>
          <a:prstGeom prst="rect">
            <a:avLst/>
          </a:prstGeom>
        </p:spPr>
      </p:pic>
      <p:pic>
        <p:nvPicPr>
          <p:cNvPr id="9" name="object 9"/>
          <p:cNvPicPr/>
          <p:nvPr/>
        </p:nvPicPr>
        <p:blipFill>
          <a:blip r:embed="rId4" cstate="print"/>
          <a:stretch>
            <a:fillRect/>
          </a:stretch>
        </p:blipFill>
        <p:spPr>
          <a:xfrm>
            <a:off x="292053" y="4791639"/>
            <a:ext cx="8535052" cy="105547"/>
          </a:xfrm>
          <a:prstGeom prst="rect">
            <a:avLst/>
          </a:prstGeom>
        </p:spPr>
      </p:pic>
      <p:sp>
        <p:nvSpPr>
          <p:cNvPr id="11" name="object 11"/>
          <p:cNvSpPr txBox="1"/>
          <p:nvPr/>
        </p:nvSpPr>
        <p:spPr>
          <a:xfrm>
            <a:off x="427113" y="2271077"/>
            <a:ext cx="8266431" cy="451278"/>
          </a:xfrm>
          <a:prstGeom prst="rect">
            <a:avLst/>
          </a:prstGeom>
        </p:spPr>
        <p:txBody>
          <a:bodyPr vert="horz" wrap="square" lIns="0" tIns="6351" rIns="0" bIns="0" rtlCol="0">
            <a:spAutoFit/>
          </a:bodyPr>
          <a:lstStyle/>
          <a:p>
            <a:pPr marL="378133" marR="2540" indent="-372101">
              <a:lnSpc>
                <a:spcPct val="106500"/>
              </a:lnSpc>
              <a:spcBef>
                <a:spcPts val="51"/>
              </a:spcBef>
            </a:pPr>
            <a:r>
              <a:rPr sz="1351" spc="63" dirty="0">
                <a:solidFill>
                  <a:srgbClr val="011606"/>
                </a:solidFill>
                <a:latin typeface="Calibri"/>
                <a:cs typeface="Calibri"/>
              </a:rPr>
              <a:t>"Furthermore,</a:t>
            </a:r>
            <a:r>
              <a:rPr sz="1351" spc="-8" dirty="0">
                <a:solidFill>
                  <a:srgbClr val="011606"/>
                </a:solidFill>
                <a:latin typeface="Calibri"/>
                <a:cs typeface="Calibri"/>
              </a:rPr>
              <a:t> </a:t>
            </a:r>
            <a:r>
              <a:rPr sz="1351" spc="99" dirty="0">
                <a:solidFill>
                  <a:srgbClr val="011606"/>
                </a:solidFill>
                <a:latin typeface="Calibri"/>
                <a:cs typeface="Calibri"/>
              </a:rPr>
              <a:t>as</a:t>
            </a:r>
            <a:r>
              <a:rPr sz="1351" spc="-5" dirty="0">
                <a:solidFill>
                  <a:srgbClr val="011606"/>
                </a:solidFill>
                <a:latin typeface="Calibri"/>
                <a:cs typeface="Calibri"/>
              </a:rPr>
              <a:t> </a:t>
            </a:r>
            <a:r>
              <a:rPr sz="1351" spc="93" dirty="0">
                <a:solidFill>
                  <a:srgbClr val="011606"/>
                </a:solidFill>
                <a:latin typeface="Calibri"/>
                <a:cs typeface="Calibri"/>
              </a:rPr>
              <a:t>has</a:t>
            </a:r>
            <a:r>
              <a:rPr sz="1351" spc="-8" dirty="0">
                <a:solidFill>
                  <a:srgbClr val="011606"/>
                </a:solidFill>
                <a:latin typeface="Calibri"/>
                <a:cs typeface="Calibri"/>
              </a:rPr>
              <a:t> </a:t>
            </a:r>
            <a:r>
              <a:rPr sz="1351" spc="68" dirty="0">
                <a:solidFill>
                  <a:srgbClr val="011606"/>
                </a:solidFill>
                <a:latin typeface="Calibri"/>
                <a:cs typeface="Calibri"/>
              </a:rPr>
              <a:t>already</a:t>
            </a:r>
            <a:r>
              <a:rPr sz="1351" spc="-5" dirty="0">
                <a:solidFill>
                  <a:srgbClr val="011606"/>
                </a:solidFill>
                <a:latin typeface="Calibri"/>
                <a:cs typeface="Calibri"/>
              </a:rPr>
              <a:t> </a:t>
            </a:r>
            <a:r>
              <a:rPr sz="1351" spc="91" dirty="0">
                <a:solidFill>
                  <a:srgbClr val="011606"/>
                </a:solidFill>
                <a:latin typeface="Calibri"/>
                <a:cs typeface="Calibri"/>
              </a:rPr>
              <a:t>been</a:t>
            </a:r>
            <a:r>
              <a:rPr sz="1351" spc="-8" dirty="0">
                <a:solidFill>
                  <a:srgbClr val="011606"/>
                </a:solidFill>
                <a:latin typeface="Calibri"/>
                <a:cs typeface="Calibri"/>
              </a:rPr>
              <a:t> </a:t>
            </a:r>
            <a:r>
              <a:rPr sz="1351" spc="79" dirty="0">
                <a:solidFill>
                  <a:srgbClr val="011606"/>
                </a:solidFill>
                <a:latin typeface="Calibri"/>
                <a:cs typeface="Calibri"/>
              </a:rPr>
              <a:t>pointed</a:t>
            </a:r>
            <a:r>
              <a:rPr sz="1351" spc="-5" dirty="0">
                <a:solidFill>
                  <a:srgbClr val="011606"/>
                </a:solidFill>
                <a:latin typeface="Calibri"/>
                <a:cs typeface="Calibri"/>
              </a:rPr>
              <a:t> </a:t>
            </a:r>
            <a:r>
              <a:rPr sz="1351" spc="55" dirty="0">
                <a:solidFill>
                  <a:srgbClr val="011606"/>
                </a:solidFill>
                <a:latin typeface="Calibri"/>
                <a:cs typeface="Calibri"/>
              </a:rPr>
              <a:t>out,</a:t>
            </a:r>
            <a:r>
              <a:rPr sz="1351" spc="-8" dirty="0">
                <a:solidFill>
                  <a:srgbClr val="011606"/>
                </a:solidFill>
                <a:latin typeface="Calibri"/>
                <a:cs typeface="Calibri"/>
              </a:rPr>
              <a:t> </a:t>
            </a:r>
            <a:r>
              <a:rPr sz="1351" spc="83" dirty="0">
                <a:solidFill>
                  <a:srgbClr val="011606"/>
                </a:solidFill>
                <a:latin typeface="Calibri"/>
                <a:cs typeface="Calibri"/>
              </a:rPr>
              <a:t>even</a:t>
            </a:r>
            <a:r>
              <a:rPr sz="1351" spc="-5" dirty="0">
                <a:solidFill>
                  <a:srgbClr val="011606"/>
                </a:solidFill>
                <a:latin typeface="Calibri"/>
                <a:cs typeface="Calibri"/>
              </a:rPr>
              <a:t> </a:t>
            </a:r>
            <a:r>
              <a:rPr sz="1351" spc="55" dirty="0">
                <a:solidFill>
                  <a:srgbClr val="011606"/>
                </a:solidFill>
                <a:latin typeface="Calibri"/>
                <a:cs typeface="Calibri"/>
              </a:rPr>
              <a:t>if</a:t>
            </a:r>
            <a:r>
              <a:rPr sz="1351" spc="-5" dirty="0">
                <a:solidFill>
                  <a:srgbClr val="011606"/>
                </a:solidFill>
                <a:latin typeface="Calibri"/>
                <a:cs typeface="Calibri"/>
              </a:rPr>
              <a:t> </a:t>
            </a:r>
            <a:r>
              <a:rPr sz="1351" spc="65" dirty="0">
                <a:solidFill>
                  <a:srgbClr val="011606"/>
                </a:solidFill>
                <a:latin typeface="Calibri"/>
                <a:cs typeface="Calibri"/>
              </a:rPr>
              <a:t>diversion</a:t>
            </a:r>
            <a:r>
              <a:rPr sz="1351" spc="-8" dirty="0">
                <a:solidFill>
                  <a:srgbClr val="011606"/>
                </a:solidFill>
                <a:latin typeface="Calibri"/>
                <a:cs typeface="Calibri"/>
              </a:rPr>
              <a:t> </a:t>
            </a:r>
            <a:r>
              <a:rPr sz="1351" spc="63" dirty="0">
                <a:solidFill>
                  <a:srgbClr val="011606"/>
                </a:solidFill>
                <a:latin typeface="Calibri"/>
                <a:cs typeface="Calibri"/>
              </a:rPr>
              <a:t>were</a:t>
            </a:r>
            <a:r>
              <a:rPr sz="1351" spc="-5" dirty="0">
                <a:solidFill>
                  <a:srgbClr val="011606"/>
                </a:solidFill>
                <a:latin typeface="Calibri"/>
                <a:cs typeface="Calibri"/>
              </a:rPr>
              <a:t> </a:t>
            </a:r>
            <a:r>
              <a:rPr sz="1351" spc="73" dirty="0">
                <a:solidFill>
                  <a:srgbClr val="011606"/>
                </a:solidFill>
                <a:latin typeface="Calibri"/>
                <a:cs typeface="Calibri"/>
              </a:rPr>
              <a:t>to</a:t>
            </a:r>
            <a:r>
              <a:rPr sz="1351" spc="-8" dirty="0">
                <a:solidFill>
                  <a:srgbClr val="011606"/>
                </a:solidFill>
                <a:latin typeface="Calibri"/>
                <a:cs typeface="Calibri"/>
              </a:rPr>
              <a:t> </a:t>
            </a:r>
            <a:r>
              <a:rPr sz="1351" spc="93" dirty="0">
                <a:solidFill>
                  <a:srgbClr val="011606"/>
                </a:solidFill>
                <a:latin typeface="Calibri"/>
                <a:cs typeface="Calibri"/>
              </a:rPr>
              <a:t>occur</a:t>
            </a:r>
            <a:r>
              <a:rPr sz="1351" spc="-5" dirty="0">
                <a:solidFill>
                  <a:srgbClr val="011606"/>
                </a:solidFill>
                <a:latin typeface="Calibri"/>
                <a:cs typeface="Calibri"/>
              </a:rPr>
              <a:t> </a:t>
            </a:r>
            <a:r>
              <a:rPr sz="1351" spc="55" dirty="0">
                <a:solidFill>
                  <a:srgbClr val="011606"/>
                </a:solidFill>
                <a:latin typeface="Calibri"/>
                <a:cs typeface="Calibri"/>
              </a:rPr>
              <a:t>if</a:t>
            </a:r>
            <a:r>
              <a:rPr sz="1351" spc="-8" dirty="0">
                <a:solidFill>
                  <a:srgbClr val="011606"/>
                </a:solidFill>
                <a:latin typeface="Calibri"/>
                <a:cs typeface="Calibri"/>
              </a:rPr>
              <a:t> </a:t>
            </a:r>
            <a:r>
              <a:rPr sz="1351" spc="73" dirty="0">
                <a:solidFill>
                  <a:srgbClr val="011606"/>
                </a:solidFill>
                <a:latin typeface="Calibri"/>
                <a:cs typeface="Calibri"/>
              </a:rPr>
              <a:t>witnessed</a:t>
            </a:r>
            <a:r>
              <a:rPr sz="1351" spc="-5" dirty="0">
                <a:solidFill>
                  <a:srgbClr val="011606"/>
                </a:solidFill>
                <a:latin typeface="Calibri"/>
                <a:cs typeface="Calibri"/>
              </a:rPr>
              <a:t> </a:t>
            </a:r>
            <a:r>
              <a:rPr sz="1351" spc="63" dirty="0">
                <a:solidFill>
                  <a:srgbClr val="011606"/>
                </a:solidFill>
                <a:latin typeface="Calibri"/>
                <a:cs typeface="Calibri"/>
              </a:rPr>
              <a:t>administration </a:t>
            </a:r>
            <a:r>
              <a:rPr sz="1351" spc="-299" dirty="0">
                <a:solidFill>
                  <a:srgbClr val="011606"/>
                </a:solidFill>
                <a:latin typeface="Calibri"/>
                <a:cs typeface="Calibri"/>
              </a:rPr>
              <a:t> </a:t>
            </a:r>
            <a:r>
              <a:rPr sz="1351" spc="85" dirty="0">
                <a:solidFill>
                  <a:srgbClr val="011606"/>
                </a:solidFill>
                <a:latin typeface="Calibri"/>
                <a:cs typeface="Calibri"/>
              </a:rPr>
              <a:t>was</a:t>
            </a:r>
            <a:r>
              <a:rPr sz="1351" spc="-11" dirty="0">
                <a:solidFill>
                  <a:srgbClr val="011606"/>
                </a:solidFill>
                <a:latin typeface="Calibri"/>
                <a:cs typeface="Calibri"/>
              </a:rPr>
              <a:t> </a:t>
            </a:r>
            <a:r>
              <a:rPr sz="1351" spc="79" dirty="0">
                <a:solidFill>
                  <a:srgbClr val="011606"/>
                </a:solidFill>
                <a:latin typeface="Calibri"/>
                <a:cs typeface="Calibri"/>
              </a:rPr>
              <a:t>not</a:t>
            </a:r>
            <a:r>
              <a:rPr sz="1351" spc="-8" dirty="0">
                <a:solidFill>
                  <a:srgbClr val="011606"/>
                </a:solidFill>
                <a:latin typeface="Calibri"/>
                <a:cs typeface="Calibri"/>
              </a:rPr>
              <a:t> </a:t>
            </a:r>
            <a:r>
              <a:rPr sz="1351" spc="57" dirty="0">
                <a:solidFill>
                  <a:srgbClr val="011606"/>
                </a:solidFill>
                <a:latin typeface="Calibri"/>
                <a:cs typeface="Calibri"/>
              </a:rPr>
              <a:t>required,</a:t>
            </a:r>
            <a:r>
              <a:rPr sz="1351" spc="-8" dirty="0">
                <a:solidFill>
                  <a:srgbClr val="011606"/>
                </a:solidFill>
                <a:latin typeface="Calibri"/>
                <a:cs typeface="Calibri"/>
              </a:rPr>
              <a:t> </a:t>
            </a:r>
            <a:r>
              <a:rPr sz="1351" spc="37" dirty="0">
                <a:solidFill>
                  <a:srgbClr val="011606"/>
                </a:solidFill>
                <a:latin typeface="Calibri"/>
                <a:cs typeface="Calibri"/>
              </a:rPr>
              <a:t>it</a:t>
            </a:r>
            <a:r>
              <a:rPr sz="1351" spc="-8" dirty="0">
                <a:solidFill>
                  <a:srgbClr val="011606"/>
                </a:solidFill>
                <a:latin typeface="Calibri"/>
                <a:cs typeface="Calibri"/>
              </a:rPr>
              <a:t> </a:t>
            </a:r>
            <a:r>
              <a:rPr sz="1351" spc="79" dirty="0">
                <a:solidFill>
                  <a:srgbClr val="011606"/>
                </a:solidFill>
                <a:latin typeface="Calibri"/>
                <a:cs typeface="Calibri"/>
              </a:rPr>
              <a:t>would</a:t>
            </a:r>
            <a:r>
              <a:rPr sz="1351" spc="-8" dirty="0">
                <a:solidFill>
                  <a:srgbClr val="011606"/>
                </a:solidFill>
                <a:latin typeface="Calibri"/>
                <a:cs typeface="Calibri"/>
              </a:rPr>
              <a:t> </a:t>
            </a:r>
            <a:r>
              <a:rPr sz="1351" spc="85" dirty="0">
                <a:solidFill>
                  <a:srgbClr val="011606"/>
                </a:solidFill>
                <a:latin typeface="Calibri"/>
                <a:cs typeface="Calibri"/>
              </a:rPr>
              <a:t>reduce</a:t>
            </a:r>
            <a:r>
              <a:rPr sz="1351" spc="-8" dirty="0">
                <a:solidFill>
                  <a:srgbClr val="011606"/>
                </a:solidFill>
                <a:latin typeface="Calibri"/>
                <a:cs typeface="Calibri"/>
              </a:rPr>
              <a:t> </a:t>
            </a:r>
            <a:r>
              <a:rPr sz="1351" spc="73" dirty="0">
                <a:solidFill>
                  <a:srgbClr val="011606"/>
                </a:solidFill>
                <a:latin typeface="Calibri"/>
                <a:cs typeface="Calibri"/>
              </a:rPr>
              <a:t>the</a:t>
            </a:r>
            <a:r>
              <a:rPr sz="1351" spc="-11" dirty="0">
                <a:solidFill>
                  <a:srgbClr val="011606"/>
                </a:solidFill>
                <a:latin typeface="Calibri"/>
                <a:cs typeface="Calibri"/>
              </a:rPr>
              <a:t> </a:t>
            </a:r>
            <a:r>
              <a:rPr sz="1351" spc="55" dirty="0">
                <a:solidFill>
                  <a:srgbClr val="011606"/>
                </a:solidFill>
                <a:latin typeface="Calibri"/>
                <a:cs typeface="Calibri"/>
              </a:rPr>
              <a:t>overall</a:t>
            </a:r>
            <a:r>
              <a:rPr sz="1351" spc="-8" dirty="0">
                <a:solidFill>
                  <a:srgbClr val="011606"/>
                </a:solidFill>
                <a:latin typeface="Calibri"/>
                <a:cs typeface="Calibri"/>
              </a:rPr>
              <a:t> </a:t>
            </a:r>
            <a:r>
              <a:rPr sz="1351" spc="63" dirty="0">
                <a:solidFill>
                  <a:srgbClr val="011606"/>
                </a:solidFill>
                <a:latin typeface="Calibri"/>
                <a:cs typeface="Calibri"/>
              </a:rPr>
              <a:t>reliance</a:t>
            </a:r>
            <a:r>
              <a:rPr sz="1351" spc="-8" dirty="0">
                <a:solidFill>
                  <a:srgbClr val="011606"/>
                </a:solidFill>
                <a:latin typeface="Calibri"/>
                <a:cs typeface="Calibri"/>
              </a:rPr>
              <a:t> </a:t>
            </a:r>
            <a:r>
              <a:rPr sz="1351" spc="91" dirty="0">
                <a:solidFill>
                  <a:srgbClr val="011606"/>
                </a:solidFill>
                <a:latin typeface="Calibri"/>
                <a:cs typeface="Calibri"/>
              </a:rPr>
              <a:t>of</a:t>
            </a:r>
            <a:r>
              <a:rPr sz="1351" spc="-8" dirty="0">
                <a:solidFill>
                  <a:srgbClr val="011606"/>
                </a:solidFill>
                <a:latin typeface="Calibri"/>
                <a:cs typeface="Calibri"/>
              </a:rPr>
              <a:t> </a:t>
            </a:r>
            <a:r>
              <a:rPr sz="1351" spc="65" dirty="0">
                <a:solidFill>
                  <a:srgbClr val="011606"/>
                </a:solidFill>
                <a:latin typeface="Calibri"/>
                <a:cs typeface="Calibri"/>
              </a:rPr>
              <a:t>other</a:t>
            </a:r>
            <a:r>
              <a:rPr sz="1351" spc="-8" dirty="0">
                <a:solidFill>
                  <a:srgbClr val="011606"/>
                </a:solidFill>
                <a:latin typeface="Calibri"/>
                <a:cs typeface="Calibri"/>
              </a:rPr>
              <a:t> </a:t>
            </a:r>
            <a:r>
              <a:rPr sz="1351" spc="111" dirty="0">
                <a:solidFill>
                  <a:srgbClr val="011606"/>
                </a:solidFill>
                <a:latin typeface="Calibri"/>
                <a:cs typeface="Calibri"/>
              </a:rPr>
              <a:t>drug</a:t>
            </a:r>
            <a:r>
              <a:rPr sz="1351" spc="-8" dirty="0">
                <a:solidFill>
                  <a:srgbClr val="011606"/>
                </a:solidFill>
                <a:latin typeface="Calibri"/>
                <a:cs typeface="Calibri"/>
              </a:rPr>
              <a:t> </a:t>
            </a:r>
            <a:r>
              <a:rPr sz="1351" spc="79" dirty="0">
                <a:solidFill>
                  <a:srgbClr val="011606"/>
                </a:solidFill>
                <a:latin typeface="Calibri"/>
                <a:cs typeface="Calibri"/>
              </a:rPr>
              <a:t>users</a:t>
            </a:r>
            <a:r>
              <a:rPr sz="1351" spc="-11" dirty="0">
                <a:solidFill>
                  <a:srgbClr val="011606"/>
                </a:solidFill>
                <a:latin typeface="Calibri"/>
                <a:cs typeface="Calibri"/>
              </a:rPr>
              <a:t> </a:t>
            </a:r>
            <a:r>
              <a:rPr sz="1351" spc="95" dirty="0">
                <a:solidFill>
                  <a:srgbClr val="011606"/>
                </a:solidFill>
                <a:latin typeface="Calibri"/>
                <a:cs typeface="Calibri"/>
              </a:rPr>
              <a:t>on</a:t>
            </a:r>
            <a:r>
              <a:rPr sz="1351" spc="-8" dirty="0">
                <a:solidFill>
                  <a:srgbClr val="011606"/>
                </a:solidFill>
                <a:latin typeface="Calibri"/>
                <a:cs typeface="Calibri"/>
              </a:rPr>
              <a:t> </a:t>
            </a:r>
            <a:r>
              <a:rPr sz="1351" spc="103" dirty="0">
                <a:solidFill>
                  <a:srgbClr val="011606"/>
                </a:solidFill>
                <a:latin typeface="Calibri"/>
                <a:cs typeface="Calibri"/>
              </a:rPr>
              <a:t>a</a:t>
            </a:r>
            <a:r>
              <a:rPr sz="1351" spc="-8" dirty="0">
                <a:solidFill>
                  <a:srgbClr val="011606"/>
                </a:solidFill>
                <a:latin typeface="Calibri"/>
                <a:cs typeface="Calibri"/>
              </a:rPr>
              <a:t> </a:t>
            </a:r>
            <a:r>
              <a:rPr sz="1351" spc="80" dirty="0">
                <a:solidFill>
                  <a:srgbClr val="011606"/>
                </a:solidFill>
                <a:latin typeface="Calibri"/>
                <a:cs typeface="Calibri"/>
              </a:rPr>
              <a:t>toxic</a:t>
            </a:r>
            <a:r>
              <a:rPr sz="1351" spc="-8" dirty="0">
                <a:solidFill>
                  <a:srgbClr val="011606"/>
                </a:solidFill>
                <a:latin typeface="Calibri"/>
                <a:cs typeface="Calibri"/>
              </a:rPr>
              <a:t> </a:t>
            </a:r>
            <a:r>
              <a:rPr sz="1351" spc="111" dirty="0">
                <a:solidFill>
                  <a:srgbClr val="011606"/>
                </a:solidFill>
                <a:latin typeface="Calibri"/>
                <a:cs typeface="Calibri"/>
              </a:rPr>
              <a:t>drug</a:t>
            </a:r>
            <a:r>
              <a:rPr sz="1351" spc="-8" dirty="0">
                <a:solidFill>
                  <a:srgbClr val="011606"/>
                </a:solidFill>
                <a:latin typeface="Calibri"/>
                <a:cs typeface="Calibri"/>
              </a:rPr>
              <a:t> </a:t>
            </a:r>
            <a:r>
              <a:rPr sz="1351" spc="60" dirty="0">
                <a:solidFill>
                  <a:srgbClr val="011606"/>
                </a:solidFill>
                <a:latin typeface="Calibri"/>
                <a:cs typeface="Calibri"/>
              </a:rPr>
              <a:t>supply.”</a:t>
            </a:r>
            <a:endParaRPr sz="1351">
              <a:latin typeface="Calibri"/>
              <a:cs typeface="Calibri"/>
            </a:endParaRPr>
          </a:p>
        </p:txBody>
      </p:sp>
      <p:sp>
        <p:nvSpPr>
          <p:cNvPr id="12" name="object 12"/>
          <p:cNvSpPr/>
          <p:nvPr/>
        </p:nvSpPr>
        <p:spPr>
          <a:xfrm>
            <a:off x="328614" y="1809750"/>
            <a:ext cx="8286751" cy="71439"/>
          </a:xfrm>
          <a:custGeom>
            <a:avLst/>
            <a:gdLst/>
            <a:ahLst/>
            <a:cxnLst/>
            <a:rect l="l" t="t" r="r" b="b"/>
            <a:pathLst>
              <a:path w="16573500" h="142875">
                <a:moveTo>
                  <a:pt x="0" y="0"/>
                </a:moveTo>
                <a:lnTo>
                  <a:pt x="16573476" y="0"/>
                </a:lnTo>
                <a:lnTo>
                  <a:pt x="16573476" y="142875"/>
                </a:lnTo>
                <a:lnTo>
                  <a:pt x="0" y="142875"/>
                </a:lnTo>
                <a:lnTo>
                  <a:pt x="0" y="0"/>
                </a:lnTo>
                <a:close/>
              </a:path>
            </a:pathLst>
          </a:custGeom>
          <a:solidFill>
            <a:srgbClr val="F4E45B"/>
          </a:solidFill>
        </p:spPr>
        <p:txBody>
          <a:bodyPr wrap="square" lIns="0" tIns="0" rIns="0" bIns="0" rtlCol="0"/>
          <a:lstStyle/>
          <a:p>
            <a:endParaRPr sz="700"/>
          </a:p>
        </p:txBody>
      </p:sp>
      <p:sp>
        <p:nvSpPr>
          <p:cNvPr id="13" name="object 13"/>
          <p:cNvSpPr/>
          <p:nvPr/>
        </p:nvSpPr>
        <p:spPr>
          <a:xfrm>
            <a:off x="333375" y="5448301"/>
            <a:ext cx="8286751" cy="71439"/>
          </a:xfrm>
          <a:custGeom>
            <a:avLst/>
            <a:gdLst/>
            <a:ahLst/>
            <a:cxnLst/>
            <a:rect l="l" t="t" r="r" b="b"/>
            <a:pathLst>
              <a:path w="16573500" h="142875">
                <a:moveTo>
                  <a:pt x="0" y="0"/>
                </a:moveTo>
                <a:lnTo>
                  <a:pt x="16573476" y="0"/>
                </a:lnTo>
                <a:lnTo>
                  <a:pt x="16573476" y="142875"/>
                </a:lnTo>
                <a:lnTo>
                  <a:pt x="0" y="142875"/>
                </a:lnTo>
                <a:lnTo>
                  <a:pt x="0" y="0"/>
                </a:lnTo>
                <a:close/>
              </a:path>
            </a:pathLst>
          </a:custGeom>
          <a:solidFill>
            <a:srgbClr val="F4E45B"/>
          </a:solidFill>
        </p:spPr>
        <p:txBody>
          <a:bodyPr wrap="square" lIns="0" tIns="0" rIns="0" bIns="0" rtlCol="0"/>
          <a:lstStyle/>
          <a:p>
            <a:endParaRPr sz="700"/>
          </a:p>
        </p:txBody>
      </p:sp>
    </p:spTree>
    <p:extLst>
      <p:ext uri="{BB962C8B-B14F-4D97-AF65-F5344CB8AC3E}">
        <p14:creationId xmlns:p14="http://schemas.microsoft.com/office/powerpoint/2010/main" val="2085457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00B050"/>
                </a:solidFill>
              </a:rPr>
              <a:t>Updated Stats</a:t>
            </a:r>
            <a:endParaRPr lang="en-CA" dirty="0">
              <a:solidFill>
                <a:srgbClr val="00B050"/>
              </a:solidFill>
            </a:endParaRPr>
          </a:p>
        </p:txBody>
      </p:sp>
      <p:sp>
        <p:nvSpPr>
          <p:cNvPr id="5" name="Rectangle 1"/>
          <p:cNvSpPr>
            <a:spLocks noGrp="1" noChangeArrowheads="1"/>
          </p:cNvSpPr>
          <p:nvPr>
            <p:ph type="body" idx="2"/>
          </p:nvPr>
        </p:nvSpPr>
        <p:spPr bwMode="auto">
          <a:xfrm>
            <a:off x="311701" y="1708037"/>
            <a:ext cx="5747724"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spAutoFit/>
          </a:bodyPr>
          <a:lstStyle/>
          <a:p>
            <a:pPr marL="0" indent="0" defTabSz="914377" eaLnBrk="0" fontAlgn="base" hangingPunct="0">
              <a:lnSpc>
                <a:spcPct val="100000"/>
              </a:lnSpc>
              <a:spcBef>
                <a:spcPct val="0"/>
              </a:spcBef>
              <a:spcAft>
                <a:spcPct val="0"/>
              </a:spcAft>
              <a:buClrTx/>
              <a:buSzTx/>
              <a:buNone/>
            </a:pPr>
            <a:endParaRPr lang="en-US" altLang="en-US" sz="1800" dirty="0">
              <a:solidFill>
                <a:schemeClr val="tx1"/>
              </a:solidFill>
              <a:latin typeface="Arial" panose="020B0604020202020204" pitchFamily="34" charset="0"/>
            </a:endParaRP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98 Active Participants</a:t>
            </a: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26 Fentanyl Patch Participants</a:t>
            </a: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13 </a:t>
            </a:r>
            <a:r>
              <a:rPr lang="en-US" altLang="en-US" sz="2000" dirty="0" err="1">
                <a:solidFill>
                  <a:schemeClr val="tx1"/>
                </a:solidFill>
                <a:latin typeface="Arial" panose="020B0604020202020204" pitchFamily="34" charset="0"/>
              </a:rPr>
              <a:t>Sufentanil</a:t>
            </a:r>
            <a:r>
              <a:rPr lang="en-US" altLang="en-US" sz="2000" dirty="0">
                <a:solidFill>
                  <a:schemeClr val="tx1"/>
                </a:solidFill>
                <a:latin typeface="Arial" panose="020B0604020202020204" pitchFamily="34" charset="0"/>
              </a:rPr>
              <a:t> Participants</a:t>
            </a: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8 </a:t>
            </a:r>
            <a:r>
              <a:rPr lang="en-US" altLang="en-US" sz="2000" dirty="0" err="1">
                <a:solidFill>
                  <a:schemeClr val="tx1"/>
                </a:solidFill>
                <a:latin typeface="Arial" panose="020B0604020202020204" pitchFamily="34" charset="0"/>
              </a:rPr>
              <a:t>Fentora</a:t>
            </a:r>
            <a:r>
              <a:rPr lang="en-US" altLang="en-US" sz="2000" dirty="0">
                <a:solidFill>
                  <a:schemeClr val="tx1"/>
                </a:solidFill>
                <a:latin typeface="Arial" panose="020B0604020202020204" pitchFamily="34" charset="0"/>
              </a:rPr>
              <a:t> Participants</a:t>
            </a: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7 Inactive Patch Participants</a:t>
            </a: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3 Inactive Participants Brought on to </a:t>
            </a:r>
            <a:r>
              <a:rPr lang="en-US" altLang="en-US" sz="2000" dirty="0" err="1">
                <a:solidFill>
                  <a:schemeClr val="tx1"/>
                </a:solidFill>
                <a:latin typeface="Arial" panose="020B0604020202020204" pitchFamily="34" charset="0"/>
              </a:rPr>
              <a:t>Sufentanil</a:t>
            </a:r>
            <a:endParaRPr lang="en-US" altLang="en-US" sz="2000" dirty="0">
              <a:solidFill>
                <a:schemeClr val="tx1"/>
              </a:solidFill>
              <a:latin typeface="Arial" panose="020B0604020202020204" pitchFamily="34" charset="0"/>
            </a:endParaRPr>
          </a:p>
          <a:p>
            <a:pPr marL="0" indent="0" defTabSz="914377" eaLnBrk="0" fontAlgn="base" hangingPunct="0">
              <a:lnSpc>
                <a:spcPct val="100000"/>
              </a:lnSpc>
              <a:spcBef>
                <a:spcPct val="0"/>
              </a:spcBef>
              <a:spcAft>
                <a:spcPct val="0"/>
              </a:spcAft>
              <a:buClrTx/>
              <a:buSzTx/>
              <a:buFontTx/>
              <a:buChar char="•"/>
            </a:pPr>
            <a:r>
              <a:rPr lang="en-US" altLang="en-US" sz="2000" dirty="0">
                <a:solidFill>
                  <a:schemeClr val="tx1"/>
                </a:solidFill>
                <a:latin typeface="Arial" panose="020B0604020202020204" pitchFamily="34" charset="0"/>
              </a:rPr>
              <a:t> 150 Total Connections to Safe Supply</a:t>
            </a:r>
          </a:p>
          <a:p>
            <a:pPr marL="0" indent="0" defTabSz="914377" eaLnBrk="0" fontAlgn="base" hangingPunct="0">
              <a:lnSpc>
                <a:spcPct val="100000"/>
              </a:lnSpc>
              <a:spcBef>
                <a:spcPct val="0"/>
              </a:spcBef>
              <a:spcAft>
                <a:spcPct val="0"/>
              </a:spcAft>
              <a:buClrTx/>
              <a:buSzTx/>
              <a:buNone/>
            </a:pPr>
            <a:endParaRPr lang="en-US" altLang="en-US" sz="1800" dirty="0">
              <a:solidFill>
                <a:schemeClr val="tx1"/>
              </a:solidFill>
              <a:latin typeface="Arial" panose="020B0604020202020204" pitchFamily="34" charset="0"/>
            </a:endParaRPr>
          </a:p>
          <a:p>
            <a:pPr marL="0" indent="0" defTabSz="914377" eaLnBrk="0" fontAlgn="base" hangingPunct="0">
              <a:lnSpc>
                <a:spcPct val="100000"/>
              </a:lnSpc>
              <a:spcBef>
                <a:spcPct val="0"/>
              </a:spcBef>
              <a:spcAft>
                <a:spcPct val="0"/>
              </a:spcAft>
              <a:buClrTx/>
              <a:buSzTx/>
              <a:buNone/>
            </a:pPr>
            <a:r>
              <a:rPr lang="en-US" altLang="en-US" sz="1800" b="1" dirty="0">
                <a:solidFill>
                  <a:schemeClr val="tx1"/>
                </a:solidFill>
                <a:latin typeface="Arial" panose="020B0604020202020204" pitchFamily="34" charset="0"/>
              </a:rPr>
              <a:t>Happy Birthday SAFER!</a:t>
            </a:r>
          </a:p>
          <a:p>
            <a:pPr marL="0" indent="0" defTabSz="914377" eaLnBrk="0" fontAlgn="base" hangingPunct="0">
              <a:lnSpc>
                <a:spcPct val="100000"/>
              </a:lnSpc>
              <a:spcBef>
                <a:spcPct val="0"/>
              </a:spcBef>
              <a:spcAft>
                <a:spcPct val="0"/>
              </a:spcAft>
              <a:buClrTx/>
              <a:buSzTx/>
              <a:buNone/>
            </a:pPr>
            <a:endParaRPr lang="en-US" altLang="en-US" sz="1800" dirty="0">
              <a:solidFill>
                <a:schemeClr val="tx1"/>
              </a:solidFill>
              <a:latin typeface="Arial" panose="020B0604020202020204" pitchFamily="34" charset="0"/>
            </a:endParaRPr>
          </a:p>
          <a:p>
            <a:pPr marL="0" indent="0" defTabSz="914377" eaLnBrk="0" fontAlgn="base" hangingPunct="0">
              <a:lnSpc>
                <a:spcPct val="100000"/>
              </a:lnSpc>
              <a:spcBef>
                <a:spcPct val="0"/>
              </a:spcBef>
              <a:spcAft>
                <a:spcPct val="0"/>
              </a:spcAft>
              <a:buClrTx/>
              <a:buSzTx/>
              <a:buNone/>
            </a:pPr>
            <a:r>
              <a:rPr lang="en-US" altLang="en-US" sz="1800" dirty="0">
                <a:solidFill>
                  <a:schemeClr val="tx1"/>
                </a:solidFill>
                <a:latin typeface="Arial" panose="020B0604020202020204" pitchFamily="34" charset="0"/>
              </a:rPr>
              <a:t>Clients on fentanyl and </a:t>
            </a:r>
            <a:r>
              <a:rPr lang="en-US" altLang="en-US" sz="1800" dirty="0" err="1">
                <a:solidFill>
                  <a:schemeClr val="tx1"/>
                </a:solidFill>
                <a:latin typeface="Arial" panose="020B0604020202020204" pitchFamily="34" charset="0"/>
              </a:rPr>
              <a:t>sufentanil</a:t>
            </a:r>
            <a:r>
              <a:rPr lang="en-US" altLang="en-US" sz="1800" dirty="0">
                <a:solidFill>
                  <a:schemeClr val="tx1"/>
                </a:solidFill>
                <a:latin typeface="Arial" panose="020B0604020202020204" pitchFamily="34" charset="0"/>
              </a:rPr>
              <a:t> products early feedback.</a:t>
            </a:r>
          </a:p>
        </p:txBody>
      </p:sp>
      <p:pic>
        <p:nvPicPr>
          <p:cNvPr id="6" name="Picture 5" descr="&lt;strong&gt;balloon&lt;/strong&gt; P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868" y="1146048"/>
            <a:ext cx="3166432" cy="4687824"/>
          </a:xfrm>
          <a:prstGeom prst="rect">
            <a:avLst/>
          </a:prstGeom>
        </p:spPr>
      </p:pic>
    </p:spTree>
    <p:extLst>
      <p:ext uri="{BB962C8B-B14F-4D97-AF65-F5344CB8AC3E}">
        <p14:creationId xmlns:p14="http://schemas.microsoft.com/office/powerpoint/2010/main" val="3901959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218772" y="4683513"/>
            <a:ext cx="3925229" cy="2026161"/>
          </a:xfrm>
          <a:prstGeom prst="rect">
            <a:avLst/>
          </a:prstGeom>
        </p:spPr>
      </p:pic>
      <p:pic>
        <p:nvPicPr>
          <p:cNvPr id="3" name="object 3"/>
          <p:cNvPicPr/>
          <p:nvPr/>
        </p:nvPicPr>
        <p:blipFill>
          <a:blip r:embed="rId4" cstate="print"/>
          <a:stretch>
            <a:fillRect/>
          </a:stretch>
        </p:blipFill>
        <p:spPr>
          <a:xfrm>
            <a:off x="-1" y="4683512"/>
            <a:ext cx="4192859" cy="2026161"/>
          </a:xfrm>
          <a:prstGeom prst="rect">
            <a:avLst/>
          </a:prstGeom>
        </p:spPr>
      </p:pic>
      <p:pic>
        <p:nvPicPr>
          <p:cNvPr id="4" name="object 4"/>
          <p:cNvPicPr/>
          <p:nvPr/>
        </p:nvPicPr>
        <p:blipFill>
          <a:blip r:embed="rId5" cstate="print"/>
          <a:stretch>
            <a:fillRect/>
          </a:stretch>
        </p:blipFill>
        <p:spPr>
          <a:xfrm>
            <a:off x="-1" y="434898"/>
            <a:ext cx="3780263" cy="1803483"/>
          </a:xfrm>
          <a:prstGeom prst="rect">
            <a:avLst/>
          </a:prstGeom>
        </p:spPr>
      </p:pic>
      <p:pic>
        <p:nvPicPr>
          <p:cNvPr id="5" name="object 5"/>
          <p:cNvPicPr/>
          <p:nvPr/>
        </p:nvPicPr>
        <p:blipFill>
          <a:blip r:embed="rId6" cstate="print"/>
          <a:stretch>
            <a:fillRect/>
          </a:stretch>
        </p:blipFill>
        <p:spPr>
          <a:xfrm>
            <a:off x="5218771" y="434900"/>
            <a:ext cx="3920475" cy="1852849"/>
          </a:xfrm>
          <a:prstGeom prst="rect">
            <a:avLst/>
          </a:prstGeom>
        </p:spPr>
      </p:pic>
      <p:pic>
        <p:nvPicPr>
          <p:cNvPr id="6" name="object 6"/>
          <p:cNvPicPr/>
          <p:nvPr/>
        </p:nvPicPr>
        <p:blipFill>
          <a:blip r:embed="rId7" cstate="print"/>
          <a:stretch>
            <a:fillRect/>
          </a:stretch>
        </p:blipFill>
        <p:spPr>
          <a:xfrm>
            <a:off x="2386362" y="2430967"/>
            <a:ext cx="4393580" cy="2203180"/>
          </a:xfrm>
          <a:prstGeom prst="rect">
            <a:avLst/>
          </a:prstGeom>
        </p:spPr>
      </p:pic>
      <p:sp>
        <p:nvSpPr>
          <p:cNvPr id="7" name="object 7"/>
          <p:cNvSpPr/>
          <p:nvPr/>
        </p:nvSpPr>
        <p:spPr>
          <a:xfrm>
            <a:off x="8748721" y="2114558"/>
            <a:ext cx="285751" cy="119063"/>
          </a:xfrm>
          <a:custGeom>
            <a:avLst/>
            <a:gdLst/>
            <a:ahLst/>
            <a:cxnLst/>
            <a:rect l="l" t="t" r="r" b="b"/>
            <a:pathLst>
              <a:path w="571500" h="238125">
                <a:moveTo>
                  <a:pt x="0" y="0"/>
                </a:moveTo>
                <a:lnTo>
                  <a:pt x="571500" y="0"/>
                </a:lnTo>
                <a:lnTo>
                  <a:pt x="571500" y="238115"/>
                </a:lnTo>
                <a:lnTo>
                  <a:pt x="0" y="238115"/>
                </a:lnTo>
                <a:lnTo>
                  <a:pt x="0" y="0"/>
                </a:lnTo>
                <a:close/>
              </a:path>
            </a:pathLst>
          </a:custGeom>
          <a:solidFill>
            <a:srgbClr val="52AC70"/>
          </a:solidFill>
        </p:spPr>
        <p:txBody>
          <a:bodyPr wrap="square" lIns="0" tIns="0" rIns="0" bIns="0" rtlCol="0"/>
          <a:lstStyle/>
          <a:p>
            <a:endParaRPr sz="700"/>
          </a:p>
        </p:txBody>
      </p:sp>
    </p:spTree>
    <p:extLst>
      <p:ext uri="{BB962C8B-B14F-4D97-AF65-F5344CB8AC3E}">
        <p14:creationId xmlns:p14="http://schemas.microsoft.com/office/powerpoint/2010/main" val="13804629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 y="4706976"/>
            <a:ext cx="4143375" cy="1762125"/>
          </a:xfrm>
          <a:prstGeom prst="rect">
            <a:avLst/>
          </a:prstGeom>
        </p:spPr>
      </p:pic>
      <p:pic>
        <p:nvPicPr>
          <p:cNvPr id="3" name="object 3"/>
          <p:cNvPicPr/>
          <p:nvPr/>
        </p:nvPicPr>
        <p:blipFill>
          <a:blip r:embed="rId4" cstate="print"/>
          <a:stretch>
            <a:fillRect/>
          </a:stretch>
        </p:blipFill>
        <p:spPr>
          <a:xfrm>
            <a:off x="5033971" y="5064171"/>
            <a:ext cx="4105275" cy="1404931"/>
          </a:xfrm>
          <a:prstGeom prst="rect">
            <a:avLst/>
          </a:prstGeom>
        </p:spPr>
      </p:pic>
      <p:grpSp>
        <p:nvGrpSpPr>
          <p:cNvPr id="5" name="object 5"/>
          <p:cNvGrpSpPr/>
          <p:nvPr/>
        </p:nvGrpSpPr>
        <p:grpSpPr>
          <a:xfrm>
            <a:off x="0" y="490653"/>
            <a:ext cx="7058722" cy="3958683"/>
            <a:chOff x="0" y="11"/>
            <a:chExt cx="13402310" cy="6962775"/>
          </a:xfrm>
        </p:grpSpPr>
        <p:pic>
          <p:nvPicPr>
            <p:cNvPr id="6" name="object 6"/>
            <p:cNvPicPr/>
            <p:nvPr/>
          </p:nvPicPr>
          <p:blipFill>
            <a:blip r:embed="rId5" cstate="print"/>
            <a:stretch>
              <a:fillRect/>
            </a:stretch>
          </p:blipFill>
          <p:spPr>
            <a:xfrm>
              <a:off x="0" y="11"/>
              <a:ext cx="7991490" cy="3314699"/>
            </a:xfrm>
            <a:prstGeom prst="rect">
              <a:avLst/>
            </a:prstGeom>
          </p:spPr>
        </p:pic>
        <p:pic>
          <p:nvPicPr>
            <p:cNvPr id="7" name="object 7"/>
            <p:cNvPicPr/>
            <p:nvPr/>
          </p:nvPicPr>
          <p:blipFill>
            <a:blip r:embed="rId6" cstate="print"/>
            <a:stretch>
              <a:fillRect/>
            </a:stretch>
          </p:blipFill>
          <p:spPr>
            <a:xfrm>
              <a:off x="4876800" y="3305190"/>
              <a:ext cx="8524889" cy="3657599"/>
            </a:xfrm>
            <a:prstGeom prst="rect">
              <a:avLst/>
            </a:prstGeom>
          </p:spPr>
        </p:pic>
      </p:grpSp>
      <p:pic>
        <p:nvPicPr>
          <p:cNvPr id="4" name="object 4"/>
          <p:cNvPicPr/>
          <p:nvPr/>
        </p:nvPicPr>
        <p:blipFill>
          <a:blip r:embed="rId7" cstate="print"/>
          <a:stretch>
            <a:fillRect/>
          </a:stretch>
        </p:blipFill>
        <p:spPr>
          <a:xfrm>
            <a:off x="4665965" y="431526"/>
            <a:ext cx="4478035" cy="1711719"/>
          </a:xfrm>
          <a:prstGeom prst="rect">
            <a:avLst/>
          </a:prstGeom>
        </p:spPr>
      </p:pic>
    </p:spTree>
    <p:extLst>
      <p:ext uri="{BB962C8B-B14F-4D97-AF65-F5344CB8AC3E}">
        <p14:creationId xmlns:p14="http://schemas.microsoft.com/office/powerpoint/2010/main" val="1833614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
            <a:ext cx="9143999" cy="6857999"/>
          </a:xfrm>
          <a:prstGeom prst="rect">
            <a:avLst/>
          </a:prstGeom>
        </p:spPr>
      </p:pic>
    </p:spTree>
    <p:extLst>
      <p:ext uri="{BB962C8B-B14F-4D97-AF65-F5344CB8AC3E}">
        <p14:creationId xmlns:p14="http://schemas.microsoft.com/office/powerpoint/2010/main" val="1647477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p:nvPr/>
        </p:nvSpPr>
        <p:spPr>
          <a:xfrm>
            <a:off x="1" y="0"/>
            <a:ext cx="9139737" cy="6858000"/>
          </a:xfrm>
          <a:prstGeom prst="rect">
            <a:avLst/>
          </a:prstGeom>
          <a:solidFill>
            <a:schemeClr val="lt1"/>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80" name="Google Shape;280;p34"/>
          <p:cNvSpPr/>
          <p:nvPr/>
        </p:nvSpPr>
        <p:spPr>
          <a:xfrm>
            <a:off x="12" y="0"/>
            <a:ext cx="3038093" cy="6858000"/>
          </a:xfrm>
          <a:prstGeom prst="rect">
            <a:avLst/>
          </a:prstGeom>
          <a:solidFill>
            <a:srgbClr val="16AFBC">
              <a:alpha val="72550"/>
            </a:srgbClr>
          </a:solidFill>
          <a:ln>
            <a:noFill/>
          </a:ln>
        </p:spPr>
        <p:txBody>
          <a:bodyPr spcFirstLastPara="1" wrap="square" lIns="91425" tIns="91425" rIns="91425" bIns="91425" anchor="ctr" anchorCtr="0">
            <a:noAutofit/>
          </a:bodyPr>
          <a:lstStyle/>
          <a:p>
            <a:endParaRPr/>
          </a:p>
        </p:txBody>
      </p:sp>
      <p:sp>
        <p:nvSpPr>
          <p:cNvPr id="281" name="Google Shape;281;p34"/>
          <p:cNvSpPr txBox="1">
            <a:spLocks noGrp="1"/>
          </p:cNvSpPr>
          <p:nvPr>
            <p:ph type="title"/>
          </p:nvPr>
        </p:nvSpPr>
        <p:spPr>
          <a:xfrm>
            <a:off x="369280" y="516835"/>
            <a:ext cx="2313633" cy="5772840"/>
          </a:xfrm>
          <a:prstGeom prst="rect">
            <a:avLst/>
          </a:prstGeom>
          <a:noFill/>
          <a:ln>
            <a:noFill/>
          </a:ln>
        </p:spPr>
        <p:txBody>
          <a:bodyPr spcFirstLastPara="1" wrap="square" lIns="91425" tIns="45700" rIns="91425" bIns="45700" anchor="ctr" anchorCtr="0">
            <a:noAutofit/>
          </a:bodyPr>
          <a:lstStyle/>
          <a:p>
            <a:pPr>
              <a:buClr>
                <a:srgbClr val="FFFFFF"/>
              </a:buClr>
              <a:buSzPts val="4400"/>
            </a:pPr>
            <a:r>
              <a:rPr lang="en-CA" sz="6000" b="1" dirty="0">
                <a:solidFill>
                  <a:srgbClr val="FFFFFF"/>
                </a:solidFill>
                <a:latin typeface="Amatic SC"/>
                <a:ea typeface="Amatic SC"/>
                <a:cs typeface="Amatic SC"/>
                <a:sym typeface="Amatic SC"/>
              </a:rPr>
              <a:t>GOALS</a:t>
            </a:r>
            <a:r>
              <a:rPr lang="en-CA" b="1" dirty="0">
                <a:solidFill>
                  <a:srgbClr val="FFFFFF"/>
                </a:solidFill>
                <a:latin typeface="Amatic SC"/>
                <a:ea typeface="Amatic SC"/>
                <a:cs typeface="Amatic SC"/>
                <a:sym typeface="Amatic SC"/>
              </a:rPr>
              <a:t> </a:t>
            </a:r>
            <a:endParaRPr b="1" dirty="0">
              <a:solidFill>
                <a:srgbClr val="FFFFFF"/>
              </a:solidFill>
              <a:latin typeface="Amatic SC"/>
              <a:ea typeface="Amatic SC"/>
              <a:cs typeface="Amatic SC"/>
              <a:sym typeface="Amatic SC"/>
            </a:endParaRPr>
          </a:p>
          <a:p>
            <a:pPr>
              <a:buClr>
                <a:srgbClr val="FFFFFF"/>
              </a:buClr>
              <a:buSzPts val="4400"/>
            </a:pPr>
            <a:r>
              <a:rPr lang="en-CA" sz="3600" b="1" dirty="0">
                <a:solidFill>
                  <a:srgbClr val="FFFFFF"/>
                </a:solidFill>
                <a:latin typeface="Amatic SC"/>
                <a:ea typeface="Amatic SC"/>
                <a:cs typeface="Amatic SC"/>
                <a:sym typeface="Amatic SC"/>
              </a:rPr>
              <a:t>FOR TODAY</a:t>
            </a:r>
            <a:endParaRPr sz="3600" dirty="0">
              <a:latin typeface="Amatic SC"/>
              <a:ea typeface="Amatic SC"/>
              <a:cs typeface="Amatic SC"/>
              <a:sym typeface="Amatic SC"/>
            </a:endParaRPr>
          </a:p>
        </p:txBody>
      </p:sp>
      <p:sp>
        <p:nvSpPr>
          <p:cNvPr id="282" name="Google Shape;282;p34"/>
          <p:cNvSpPr/>
          <p:nvPr/>
        </p:nvSpPr>
        <p:spPr>
          <a:xfrm>
            <a:off x="3030054" y="0"/>
            <a:ext cx="48007" cy="6858000"/>
          </a:xfrm>
          <a:prstGeom prst="rect">
            <a:avLst/>
          </a:prstGeom>
          <a:solidFill>
            <a:srgbClr val="FFFFFF"/>
          </a:solidFill>
          <a:ln>
            <a:noFill/>
          </a:ln>
        </p:spPr>
        <p:txBody>
          <a:bodyPr spcFirstLastPara="1" wrap="square" lIns="91425" tIns="91425" rIns="91425" bIns="91425" anchor="ctr" anchorCtr="0">
            <a:noAutofit/>
          </a:bodyPr>
          <a:lstStyle/>
          <a:p>
            <a:endParaRPr/>
          </a:p>
        </p:txBody>
      </p:sp>
      <p:grpSp>
        <p:nvGrpSpPr>
          <p:cNvPr id="283" name="Google Shape;283;p34"/>
          <p:cNvGrpSpPr/>
          <p:nvPr/>
        </p:nvGrpSpPr>
        <p:grpSpPr>
          <a:xfrm>
            <a:off x="3512849" y="644458"/>
            <a:ext cx="5233073" cy="5645223"/>
            <a:chOff x="0" y="2344"/>
            <a:chExt cx="6977431" cy="5645222"/>
          </a:xfrm>
        </p:grpSpPr>
        <p:sp>
          <p:nvSpPr>
            <p:cNvPr id="284" name="Google Shape;284;p34"/>
            <p:cNvSpPr/>
            <p:nvPr/>
          </p:nvSpPr>
          <p:spPr>
            <a:xfrm>
              <a:off x="0" y="2344"/>
              <a:ext cx="6797675" cy="1188467"/>
            </a:xfrm>
            <a:prstGeom prst="roundRect">
              <a:avLst>
                <a:gd name="adj" fmla="val 10000"/>
              </a:avLst>
            </a:prstGeom>
            <a:solidFill>
              <a:srgbClr val="E69138"/>
            </a:solidFill>
            <a:ln>
              <a:noFill/>
            </a:ln>
          </p:spPr>
          <p:txBody>
            <a:bodyPr spcFirstLastPara="1" wrap="square" lIns="91425" tIns="91425" rIns="91425" bIns="91425" anchor="ctr" anchorCtr="0">
              <a:noAutofit/>
            </a:bodyPr>
            <a:lstStyle/>
            <a:p>
              <a:endParaRPr/>
            </a:p>
          </p:txBody>
        </p:sp>
        <p:sp>
          <p:nvSpPr>
            <p:cNvPr id="285" name="Google Shape;285;p34"/>
            <p:cNvSpPr/>
            <p:nvPr/>
          </p:nvSpPr>
          <p:spPr>
            <a:xfrm>
              <a:off x="359511" y="269750"/>
              <a:ext cx="653657" cy="653657"/>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endParaRPr/>
            </a:p>
          </p:txBody>
        </p:sp>
        <p:sp>
          <p:nvSpPr>
            <p:cNvPr id="286" name="Google Shape;286;p34"/>
            <p:cNvSpPr/>
            <p:nvPr/>
          </p:nvSpPr>
          <p:spPr>
            <a:xfrm>
              <a:off x="1372680" y="2344"/>
              <a:ext cx="5424994" cy="1188467"/>
            </a:xfrm>
            <a:prstGeom prst="rect">
              <a:avLst/>
            </a:prstGeom>
            <a:noFill/>
            <a:ln>
              <a:noFill/>
            </a:ln>
          </p:spPr>
          <p:txBody>
            <a:bodyPr spcFirstLastPara="1" wrap="square" lIns="91425" tIns="91425" rIns="91425" bIns="91425" anchor="ctr" anchorCtr="0">
              <a:noAutofit/>
            </a:bodyPr>
            <a:lstStyle/>
            <a:p>
              <a:endParaRPr/>
            </a:p>
          </p:txBody>
        </p:sp>
        <p:sp>
          <p:nvSpPr>
            <p:cNvPr id="287" name="Google Shape;287;p34"/>
            <p:cNvSpPr txBox="1"/>
            <p:nvPr/>
          </p:nvSpPr>
          <p:spPr>
            <a:xfrm>
              <a:off x="1372680" y="2344"/>
              <a:ext cx="5424994" cy="1188467"/>
            </a:xfrm>
            <a:prstGeom prst="rect">
              <a:avLst/>
            </a:prstGeom>
            <a:noFill/>
            <a:ln>
              <a:noFill/>
            </a:ln>
          </p:spPr>
          <p:txBody>
            <a:bodyPr spcFirstLastPara="1" wrap="square" lIns="125775" tIns="125775" rIns="125775" bIns="125775" anchor="ctr" anchorCtr="0">
              <a:noAutofit/>
            </a:bodyPr>
            <a:lstStyle/>
            <a:p>
              <a:pPr>
                <a:spcBef>
                  <a:spcPts val="1600"/>
                </a:spcBef>
              </a:pPr>
              <a:r>
                <a:rPr lang="en-CA" sz="3600" b="1" dirty="0">
                  <a:solidFill>
                    <a:schemeClr val="dk1"/>
                  </a:solidFill>
                  <a:latin typeface="Amatic SC"/>
                  <a:ea typeface="Amatic SC"/>
                  <a:cs typeface="Amatic SC"/>
                  <a:sym typeface="Amatic SC"/>
                </a:rPr>
                <a:t>Harm Reduction 101:    </a:t>
              </a:r>
              <a:r>
                <a:rPr lang="en-CA" sz="2000" b="1" dirty="0">
                  <a:solidFill>
                    <a:schemeClr val="dk1"/>
                  </a:solidFill>
                  <a:latin typeface="Amatic SC"/>
                  <a:ea typeface="Amatic SC"/>
                  <a:cs typeface="Amatic SC"/>
                  <a:sym typeface="Amatic SC"/>
                </a:rPr>
                <a:t>Prohibition + Harm Reduction</a:t>
              </a:r>
              <a:endParaRPr sz="2000" dirty="0">
                <a:solidFill>
                  <a:schemeClr val="dk1"/>
                </a:solidFill>
                <a:latin typeface="Calibri"/>
                <a:ea typeface="Calibri"/>
                <a:cs typeface="Calibri"/>
                <a:sym typeface="Calibri"/>
              </a:endParaRPr>
            </a:p>
          </p:txBody>
        </p:sp>
        <p:sp>
          <p:nvSpPr>
            <p:cNvPr id="288" name="Google Shape;288;p34"/>
            <p:cNvSpPr/>
            <p:nvPr/>
          </p:nvSpPr>
          <p:spPr>
            <a:xfrm>
              <a:off x="0" y="1487929"/>
              <a:ext cx="6797675" cy="1188467"/>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endParaRPr/>
            </a:p>
          </p:txBody>
        </p:sp>
        <p:sp>
          <p:nvSpPr>
            <p:cNvPr id="289" name="Google Shape;289;p34"/>
            <p:cNvSpPr/>
            <p:nvPr/>
          </p:nvSpPr>
          <p:spPr>
            <a:xfrm>
              <a:off x="359511" y="1755334"/>
              <a:ext cx="653657" cy="65365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endParaRPr/>
            </a:p>
          </p:txBody>
        </p:sp>
        <p:sp>
          <p:nvSpPr>
            <p:cNvPr id="290" name="Google Shape;290;p34"/>
            <p:cNvSpPr/>
            <p:nvPr/>
          </p:nvSpPr>
          <p:spPr>
            <a:xfrm>
              <a:off x="1372680" y="1487929"/>
              <a:ext cx="5424994" cy="1188467"/>
            </a:xfrm>
            <a:prstGeom prst="rect">
              <a:avLst/>
            </a:prstGeom>
            <a:noFill/>
            <a:ln>
              <a:noFill/>
            </a:ln>
          </p:spPr>
          <p:txBody>
            <a:bodyPr spcFirstLastPara="1" wrap="square" lIns="91425" tIns="91425" rIns="91425" bIns="91425" anchor="ctr" anchorCtr="0">
              <a:noAutofit/>
            </a:bodyPr>
            <a:lstStyle/>
            <a:p>
              <a:endParaRPr/>
            </a:p>
          </p:txBody>
        </p:sp>
        <p:sp>
          <p:nvSpPr>
            <p:cNvPr id="291" name="Google Shape;291;p34"/>
            <p:cNvSpPr txBox="1"/>
            <p:nvPr/>
          </p:nvSpPr>
          <p:spPr>
            <a:xfrm>
              <a:off x="1189657" y="1346562"/>
              <a:ext cx="5787774" cy="1188467"/>
            </a:xfrm>
            <a:prstGeom prst="rect">
              <a:avLst/>
            </a:prstGeom>
            <a:noFill/>
            <a:ln>
              <a:noFill/>
            </a:ln>
          </p:spPr>
          <p:txBody>
            <a:bodyPr spcFirstLastPara="1" wrap="square" lIns="125775" tIns="125775" rIns="125775" bIns="125775" anchor="ctr" anchorCtr="0">
              <a:noAutofit/>
            </a:bodyPr>
            <a:lstStyle/>
            <a:p>
              <a:pPr>
                <a:lnSpc>
                  <a:spcPct val="150000"/>
                </a:lnSpc>
                <a:spcBef>
                  <a:spcPts val="1600"/>
                </a:spcBef>
              </a:pPr>
              <a:r>
                <a:rPr lang="en-CA" sz="3200" b="1" dirty="0">
                  <a:solidFill>
                    <a:schemeClr val="dk1"/>
                  </a:solidFill>
                  <a:latin typeface="Amatic SC"/>
                  <a:ea typeface="Amatic SC"/>
                  <a:cs typeface="Amatic SC"/>
                  <a:sym typeface="Amatic SC"/>
                </a:rPr>
                <a:t> Underpinning Philosophy</a:t>
              </a:r>
              <a:endParaRPr sz="3200" dirty="0"/>
            </a:p>
          </p:txBody>
        </p:sp>
        <p:sp>
          <p:nvSpPr>
            <p:cNvPr id="292" name="Google Shape;292;p34"/>
            <p:cNvSpPr/>
            <p:nvPr/>
          </p:nvSpPr>
          <p:spPr>
            <a:xfrm>
              <a:off x="0" y="2973514"/>
              <a:ext cx="6797675" cy="1188467"/>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endParaRPr/>
            </a:p>
          </p:txBody>
        </p:sp>
        <p:sp>
          <p:nvSpPr>
            <p:cNvPr id="293" name="Google Shape;293;p34"/>
            <p:cNvSpPr/>
            <p:nvPr/>
          </p:nvSpPr>
          <p:spPr>
            <a:xfrm>
              <a:off x="359511" y="3240919"/>
              <a:ext cx="653657" cy="65365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endParaRPr/>
            </a:p>
          </p:txBody>
        </p:sp>
        <p:sp>
          <p:nvSpPr>
            <p:cNvPr id="294" name="Google Shape;294;p34"/>
            <p:cNvSpPr/>
            <p:nvPr/>
          </p:nvSpPr>
          <p:spPr>
            <a:xfrm>
              <a:off x="1372680" y="2973514"/>
              <a:ext cx="5424994" cy="1188467"/>
            </a:xfrm>
            <a:prstGeom prst="rect">
              <a:avLst/>
            </a:prstGeom>
            <a:noFill/>
            <a:ln>
              <a:noFill/>
            </a:ln>
          </p:spPr>
          <p:txBody>
            <a:bodyPr spcFirstLastPara="1" wrap="square" lIns="91425" tIns="91425" rIns="91425" bIns="91425" anchor="ctr" anchorCtr="0">
              <a:noAutofit/>
            </a:bodyPr>
            <a:lstStyle/>
            <a:p>
              <a:endParaRPr/>
            </a:p>
          </p:txBody>
        </p:sp>
        <p:sp>
          <p:nvSpPr>
            <p:cNvPr id="295" name="Google Shape;295;p34"/>
            <p:cNvSpPr txBox="1"/>
            <p:nvPr/>
          </p:nvSpPr>
          <p:spPr>
            <a:xfrm>
              <a:off x="1372680" y="2973514"/>
              <a:ext cx="5424994" cy="1188467"/>
            </a:xfrm>
            <a:prstGeom prst="rect">
              <a:avLst/>
            </a:prstGeom>
            <a:solidFill>
              <a:schemeClr val="accent2"/>
            </a:solidFill>
            <a:ln>
              <a:noFill/>
            </a:ln>
          </p:spPr>
          <p:txBody>
            <a:bodyPr spcFirstLastPara="1" wrap="square" lIns="125775" tIns="125775" rIns="125775" bIns="125775" anchor="ctr" anchorCtr="0">
              <a:noAutofit/>
            </a:bodyPr>
            <a:lstStyle/>
            <a:p>
              <a:pPr>
                <a:lnSpc>
                  <a:spcPct val="150000"/>
                </a:lnSpc>
              </a:pPr>
              <a:r>
                <a:rPr lang="en-CA" sz="3000" b="1" dirty="0">
                  <a:solidFill>
                    <a:schemeClr val="bg1"/>
                  </a:solidFill>
                  <a:latin typeface="Amatic SC"/>
                  <a:ea typeface="Calibri"/>
                  <a:cs typeface="Amatic SC"/>
                  <a:sym typeface="Amatic SC"/>
                </a:rPr>
                <a:t>Safe Supply Basics</a:t>
              </a:r>
              <a:endParaRPr sz="3000" dirty="0">
                <a:solidFill>
                  <a:schemeClr val="bg1"/>
                </a:solidFill>
                <a:latin typeface="Calibri"/>
                <a:ea typeface="Calibri"/>
                <a:cs typeface="Calibri"/>
                <a:sym typeface="Calibri"/>
              </a:endParaRPr>
            </a:p>
          </p:txBody>
        </p:sp>
        <p:sp>
          <p:nvSpPr>
            <p:cNvPr id="296" name="Google Shape;296;p34"/>
            <p:cNvSpPr/>
            <p:nvPr/>
          </p:nvSpPr>
          <p:spPr>
            <a:xfrm>
              <a:off x="0" y="4459099"/>
              <a:ext cx="6797675" cy="1188467"/>
            </a:xfrm>
            <a:prstGeom prst="roundRect">
              <a:avLst>
                <a:gd name="adj" fmla="val 10000"/>
              </a:avLst>
            </a:prstGeom>
            <a:solidFill>
              <a:schemeClr val="accent5"/>
            </a:solidFill>
            <a:ln>
              <a:noFill/>
            </a:ln>
          </p:spPr>
          <p:txBody>
            <a:bodyPr spcFirstLastPara="1" wrap="square" lIns="91425" tIns="91425" rIns="91425" bIns="91425" anchor="ctr" anchorCtr="0">
              <a:noAutofit/>
            </a:bodyPr>
            <a:lstStyle/>
            <a:p>
              <a:endParaRPr/>
            </a:p>
          </p:txBody>
        </p:sp>
        <p:sp>
          <p:nvSpPr>
            <p:cNvPr id="297" name="Google Shape;297;p34"/>
            <p:cNvSpPr/>
            <p:nvPr/>
          </p:nvSpPr>
          <p:spPr>
            <a:xfrm>
              <a:off x="359511" y="4726504"/>
              <a:ext cx="653657" cy="65365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endParaRPr/>
            </a:p>
          </p:txBody>
        </p:sp>
        <p:sp>
          <p:nvSpPr>
            <p:cNvPr id="298" name="Google Shape;298;p34"/>
            <p:cNvSpPr/>
            <p:nvPr/>
          </p:nvSpPr>
          <p:spPr>
            <a:xfrm>
              <a:off x="1372680" y="4459099"/>
              <a:ext cx="5424994" cy="1188467"/>
            </a:xfrm>
            <a:prstGeom prst="rect">
              <a:avLst/>
            </a:prstGeom>
            <a:noFill/>
            <a:ln>
              <a:noFill/>
            </a:ln>
          </p:spPr>
          <p:txBody>
            <a:bodyPr spcFirstLastPara="1" wrap="square" lIns="91425" tIns="91425" rIns="91425" bIns="91425" anchor="ctr" anchorCtr="0">
              <a:noAutofit/>
            </a:bodyPr>
            <a:lstStyle/>
            <a:p>
              <a:endParaRPr/>
            </a:p>
          </p:txBody>
        </p:sp>
        <p:sp>
          <p:nvSpPr>
            <p:cNvPr id="299" name="Google Shape;299;p34"/>
            <p:cNvSpPr txBox="1"/>
            <p:nvPr/>
          </p:nvSpPr>
          <p:spPr>
            <a:xfrm>
              <a:off x="1372680" y="4459099"/>
              <a:ext cx="5424994" cy="1188467"/>
            </a:xfrm>
            <a:prstGeom prst="rect">
              <a:avLst/>
            </a:prstGeom>
            <a:noFill/>
            <a:ln>
              <a:noFill/>
            </a:ln>
          </p:spPr>
          <p:txBody>
            <a:bodyPr spcFirstLastPara="1" wrap="square" lIns="125775" tIns="125775" rIns="125775" bIns="125775" anchor="ctr" anchorCtr="0">
              <a:noAutofit/>
            </a:bodyPr>
            <a:lstStyle/>
            <a:p>
              <a:pPr>
                <a:lnSpc>
                  <a:spcPct val="150000"/>
                </a:lnSpc>
              </a:pPr>
              <a:r>
                <a:rPr lang="en-CA" sz="3600" b="1" dirty="0">
                  <a:solidFill>
                    <a:schemeClr val="dk1"/>
                  </a:solidFill>
                  <a:latin typeface="Amatic SC"/>
                  <a:ea typeface="Amatic SC"/>
                  <a:cs typeface="Amatic SC"/>
                  <a:sym typeface="Amatic SC"/>
                </a:rPr>
                <a:t>The Victoria SAFER initiative</a:t>
              </a:r>
              <a:endParaRPr sz="36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936622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605" y="0"/>
            <a:ext cx="5438395" cy="6858000"/>
          </a:xfrm>
          <a:prstGeom prst="rect">
            <a:avLst/>
          </a:prstGeom>
        </p:spPr>
      </p:pic>
      <p:sp>
        <p:nvSpPr>
          <p:cNvPr id="7" name="Google Shape;321;p37"/>
          <p:cNvSpPr txBox="1">
            <a:spLocks/>
          </p:cNvSpPr>
          <p:nvPr/>
        </p:nvSpPr>
        <p:spPr>
          <a:xfrm>
            <a:off x="618996" y="2875607"/>
            <a:ext cx="5805809" cy="1106788"/>
          </a:xfrm>
          <a:prstGeom prst="rect">
            <a:avLst/>
          </a:prstGeom>
          <a:noFill/>
          <a:ln>
            <a:noFill/>
          </a:ln>
        </p:spPr>
        <p:txBody>
          <a:bodyPr spcFirstLastPara="1" wrap="square" lIns="91263" tIns="91263" rIns="91263" bIns="9126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r>
              <a:rPr lang="en-CA" sz="4492" b="1" dirty="0">
                <a:solidFill>
                  <a:srgbClr val="00B050"/>
                </a:solidFill>
                <a:latin typeface="Amatic SC"/>
                <a:cs typeface="Amatic SC"/>
                <a:sym typeface="Amatic SC"/>
              </a:rPr>
              <a:t>Questions?</a:t>
            </a:r>
          </a:p>
        </p:txBody>
      </p:sp>
    </p:spTree>
    <p:extLst>
      <p:ext uri="{BB962C8B-B14F-4D97-AF65-F5344CB8AC3E}">
        <p14:creationId xmlns:p14="http://schemas.microsoft.com/office/powerpoint/2010/main" val="583280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03"/>
          <p:cNvSpPr txBox="1">
            <a:spLocks noGrp="1"/>
          </p:cNvSpPr>
          <p:nvPr>
            <p:ph type="title"/>
          </p:nvPr>
        </p:nvSpPr>
        <p:spPr>
          <a:xfrm>
            <a:off x="719953" y="2355069"/>
            <a:ext cx="3122100" cy="2459700"/>
          </a:xfrm>
          <a:prstGeom prst="rect">
            <a:avLst/>
          </a:prstGeom>
          <a:noFill/>
          <a:ln>
            <a:noFill/>
          </a:ln>
        </p:spPr>
        <p:txBody>
          <a:bodyPr spcFirstLastPara="1" wrap="square" lIns="228600" tIns="228600" rIns="228600" bIns="228600" anchor="ctr" anchorCtr="0">
            <a:noAutofit/>
          </a:bodyPr>
          <a:lstStyle/>
          <a:p>
            <a:r>
              <a:rPr lang="en-CA" sz="5000" b="1">
                <a:solidFill>
                  <a:srgbClr val="000000"/>
                </a:solidFill>
                <a:latin typeface="Amatic SC"/>
                <a:ea typeface="Amatic SC"/>
                <a:cs typeface="Amatic SC"/>
                <a:sym typeface="Amatic SC"/>
              </a:rPr>
              <a:t>ADDITIONAL RESOURCES</a:t>
            </a:r>
            <a:endParaRPr sz="5000" b="1">
              <a:solidFill>
                <a:srgbClr val="000000"/>
              </a:solidFill>
              <a:latin typeface="Amatic SC"/>
              <a:ea typeface="Amatic SC"/>
              <a:cs typeface="Amatic SC"/>
              <a:sym typeface="Amatic SC"/>
            </a:endParaRPr>
          </a:p>
        </p:txBody>
      </p:sp>
      <p:sp>
        <p:nvSpPr>
          <p:cNvPr id="903" name="Google Shape;903;p103"/>
          <p:cNvSpPr txBox="1">
            <a:spLocks noGrp="1"/>
          </p:cNvSpPr>
          <p:nvPr>
            <p:ph type="body" idx="1"/>
          </p:nvPr>
        </p:nvSpPr>
        <p:spPr>
          <a:xfrm>
            <a:off x="4332348" y="2790529"/>
            <a:ext cx="4433699" cy="2459400"/>
          </a:xfrm>
          <a:prstGeom prst="rect">
            <a:avLst/>
          </a:prstGeom>
          <a:noFill/>
          <a:ln>
            <a:noFill/>
          </a:ln>
        </p:spPr>
        <p:txBody>
          <a:bodyPr spcFirstLastPara="1" wrap="square" lIns="91425" tIns="45700" rIns="91425" bIns="45700" anchor="ctr" anchorCtr="0">
            <a:noAutofit/>
          </a:bodyPr>
          <a:lstStyle/>
          <a:p>
            <a:pPr marL="0" indent="0">
              <a:lnSpc>
                <a:spcPct val="150000"/>
              </a:lnSpc>
              <a:spcBef>
                <a:spcPts val="0"/>
              </a:spcBef>
              <a:buSzPts val="1760"/>
              <a:buNone/>
            </a:pPr>
            <a:endParaRPr dirty="0"/>
          </a:p>
          <a:p>
            <a:pPr marL="171446" indent="-171446">
              <a:lnSpc>
                <a:spcPct val="150000"/>
              </a:lnSpc>
              <a:buSzPts val="1760"/>
            </a:pPr>
            <a:r>
              <a:rPr lang="en-CA" dirty="0"/>
              <a:t>BCCSU: </a:t>
            </a:r>
            <a:r>
              <a:rPr lang="en-CA" u="sng" dirty="0">
                <a:solidFill>
                  <a:schemeClr val="hlink"/>
                </a:solidFill>
                <a:hlinkClick r:id="rId3"/>
              </a:rPr>
              <a:t>https://www.bccsu.ca/</a:t>
            </a:r>
            <a:endParaRPr lang="en-CA" u="sng" dirty="0">
              <a:solidFill>
                <a:schemeClr val="hlink"/>
              </a:solidFill>
            </a:endParaRPr>
          </a:p>
          <a:p>
            <a:pPr marL="171446" indent="-171446">
              <a:lnSpc>
                <a:spcPct val="150000"/>
              </a:lnSpc>
              <a:buSzPts val="1760"/>
            </a:pPr>
            <a:r>
              <a:rPr lang="en-CA" dirty="0"/>
              <a:t>CATIE: </a:t>
            </a:r>
            <a:r>
              <a:rPr lang="en-CA" u="sng" dirty="0">
                <a:solidFill>
                  <a:schemeClr val="hlink"/>
                </a:solidFill>
                <a:hlinkClick r:id="rId4"/>
              </a:rPr>
              <a:t>www.catie.ca</a:t>
            </a:r>
            <a:endParaRPr dirty="0"/>
          </a:p>
          <a:p>
            <a:pPr marL="171446" indent="-171446">
              <a:lnSpc>
                <a:spcPct val="150000"/>
              </a:lnSpc>
              <a:buSzPts val="1760"/>
            </a:pPr>
            <a:r>
              <a:rPr lang="en-CA" dirty="0"/>
              <a:t>AAWEAR: </a:t>
            </a:r>
            <a:r>
              <a:rPr lang="en-CA" u="sng" dirty="0">
                <a:solidFill>
                  <a:schemeClr val="hlink"/>
                </a:solidFill>
                <a:hlinkClick r:id="rId5"/>
              </a:rPr>
              <a:t>www.aawear.org</a:t>
            </a:r>
            <a:endParaRPr dirty="0"/>
          </a:p>
          <a:p>
            <a:pPr marL="171446" indent="-171446">
              <a:lnSpc>
                <a:spcPct val="150000"/>
              </a:lnSpc>
              <a:buSzPts val="1760"/>
            </a:pPr>
            <a:r>
              <a:rPr lang="en-CA" dirty="0"/>
              <a:t>Canadian HIV/AIDS Legal Network: </a:t>
            </a:r>
            <a:r>
              <a:rPr lang="en-CA" u="sng" dirty="0">
                <a:solidFill>
                  <a:schemeClr val="hlink"/>
                </a:solidFill>
                <a:hlinkClick r:id="rId6"/>
              </a:rPr>
              <a:t>www.aidslaw.ca</a:t>
            </a:r>
            <a:endParaRPr dirty="0"/>
          </a:p>
          <a:p>
            <a:pPr marL="171446" indent="-171446">
              <a:lnSpc>
                <a:spcPct val="150000"/>
              </a:lnSpc>
              <a:buSzPts val="1760"/>
            </a:pPr>
            <a:r>
              <a:rPr lang="en-CA" dirty="0"/>
              <a:t>Canadian Harm Reduction Network: </a:t>
            </a:r>
            <a:r>
              <a:rPr lang="en-CA" u="sng" dirty="0" smtClean="0">
                <a:solidFill>
                  <a:schemeClr val="hlink"/>
                </a:solidFill>
                <a:hlinkClick r:id="rId7"/>
              </a:rPr>
              <a:t>www.canadianharmreduction.com</a:t>
            </a:r>
            <a:endParaRPr lang="en-CA" u="sng" dirty="0" smtClean="0">
              <a:solidFill>
                <a:schemeClr val="hlink"/>
              </a:solidFill>
            </a:endParaRPr>
          </a:p>
          <a:p>
            <a:pPr marL="171446" indent="-171446">
              <a:lnSpc>
                <a:spcPct val="150000"/>
              </a:lnSpc>
              <a:buSzPts val="1760"/>
            </a:pPr>
            <a:r>
              <a:rPr lang="en-US" dirty="0"/>
              <a:t>First Nations </a:t>
            </a:r>
            <a:r>
              <a:rPr lang="en-US" dirty="0"/>
              <a:t>Health Authority: </a:t>
            </a:r>
            <a:r>
              <a:rPr lang="en-US" u="sng" dirty="0">
                <a:solidFill>
                  <a:schemeClr val="hlink"/>
                </a:solidFill>
              </a:rPr>
              <a:t>https://www.fnha.ca/WellnessSite/WellnessDocuments/FNHA-Indigenous-Harm-Reduction-Principles-and-Practices-Fact-Sheet.pdf</a:t>
            </a:r>
            <a:endParaRPr lang="en-CA" u="sng" dirty="0" smtClean="0">
              <a:solidFill>
                <a:schemeClr val="hlink"/>
              </a:solidFill>
            </a:endParaRPr>
          </a:p>
          <a:p>
            <a:pPr marL="171446" indent="-171446">
              <a:lnSpc>
                <a:spcPct val="150000"/>
              </a:lnSpc>
              <a:buSzPts val="1760"/>
            </a:pPr>
            <a:r>
              <a:rPr lang="en-CA" dirty="0"/>
              <a:t>Government of BC: </a:t>
            </a:r>
            <a:r>
              <a:rPr lang="en-US" dirty="0">
                <a:solidFill>
                  <a:schemeClr val="hlink"/>
                </a:solidFill>
              </a:rPr>
              <a:t>Policy Enabling </a:t>
            </a:r>
            <a:r>
              <a:rPr lang="en-US" dirty="0" smtClean="0">
                <a:solidFill>
                  <a:schemeClr val="hlink"/>
                </a:solidFill>
              </a:rPr>
              <a:t>Document</a:t>
            </a:r>
            <a:endParaRPr dirty="0"/>
          </a:p>
          <a:p>
            <a:pPr marL="171446" indent="-59688">
              <a:lnSpc>
                <a:spcPct val="150000"/>
              </a:lnSpc>
              <a:buSzPts val="1760"/>
              <a:buNone/>
            </a:pPr>
            <a:endParaRPr dirty="0"/>
          </a:p>
          <a:p>
            <a:pPr marL="171446" indent="-59688">
              <a:lnSpc>
                <a:spcPct val="150000"/>
              </a:lnSpc>
              <a:buSzPts val="1760"/>
              <a:buNone/>
            </a:pPr>
            <a:endParaRPr dirty="0"/>
          </a:p>
          <a:p>
            <a:pPr marL="171446" indent="-59688">
              <a:lnSpc>
                <a:spcPct val="150000"/>
              </a:lnSpc>
              <a:buSzPts val="1760"/>
              <a:buNone/>
            </a:pPr>
            <a:endParaRP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10" name="Google Shape;910;p104"/>
          <p:cNvSpPr txBox="1">
            <a:spLocks noGrp="1"/>
          </p:cNvSpPr>
          <p:nvPr>
            <p:ph type="title" idx="4294967295"/>
          </p:nvPr>
        </p:nvSpPr>
        <p:spPr>
          <a:xfrm>
            <a:off x="1" y="411164"/>
            <a:ext cx="6411913" cy="808037"/>
          </a:xfrm>
          <a:prstGeom prst="rect">
            <a:avLst/>
          </a:prstGeom>
          <a:noFill/>
          <a:ln>
            <a:noFill/>
          </a:ln>
        </p:spPr>
        <p:txBody>
          <a:bodyPr spcFirstLastPara="1" wrap="square" lIns="228600" tIns="228600" rIns="228600" bIns="228600" anchor="ctr" anchorCtr="0">
            <a:noAutofit/>
          </a:bodyPr>
          <a:lstStyle/>
          <a:p>
            <a:pPr>
              <a:lnSpc>
                <a:spcPct val="85000"/>
              </a:lnSpc>
              <a:buSzPts val="3240"/>
            </a:pPr>
            <a:r>
              <a:rPr lang="en-CA" sz="3240" dirty="0">
                <a:solidFill>
                  <a:srgbClr val="00B050"/>
                </a:solidFill>
              </a:rPr>
              <a:t>Select References </a:t>
            </a:r>
            <a:endParaRPr dirty="0">
              <a:solidFill>
                <a:srgbClr val="00B050"/>
              </a:solidFill>
            </a:endParaRPr>
          </a:p>
        </p:txBody>
      </p:sp>
      <p:sp>
        <p:nvSpPr>
          <p:cNvPr id="911" name="Google Shape;911;p104"/>
          <p:cNvSpPr txBox="1">
            <a:spLocks noGrp="1"/>
          </p:cNvSpPr>
          <p:nvPr>
            <p:ph type="body" idx="4294967295"/>
          </p:nvPr>
        </p:nvSpPr>
        <p:spPr>
          <a:xfrm>
            <a:off x="0" y="1600200"/>
            <a:ext cx="7315200" cy="4572000"/>
          </a:xfrm>
          <a:prstGeom prst="rect">
            <a:avLst/>
          </a:prstGeom>
          <a:noFill/>
          <a:ln>
            <a:noFill/>
          </a:ln>
        </p:spPr>
        <p:txBody>
          <a:bodyPr spcFirstLastPara="1" wrap="square" lIns="91425" tIns="45700" rIns="91425" bIns="45700" anchor="t" anchorCtr="0">
            <a:noAutofit/>
          </a:bodyPr>
          <a:lstStyle/>
          <a:p>
            <a:pPr marL="171446" indent="-171446">
              <a:lnSpc>
                <a:spcPct val="100000"/>
              </a:lnSpc>
              <a:buSzPts val="1359"/>
              <a:buChar char="▪"/>
            </a:pPr>
            <a:r>
              <a:rPr lang="en-CA" sz="1235" dirty="0"/>
              <a:t>Buxton, Preston, </a:t>
            </a:r>
            <a:r>
              <a:rPr lang="en-CA" sz="1235" dirty="0" err="1"/>
              <a:t>Mak</a:t>
            </a:r>
            <a:r>
              <a:rPr lang="en-CA" sz="1235" dirty="0"/>
              <a:t>, Harvard, Barley and the BC Harm Reduction Strategies and Services Committee. “More Than Just Needles: An Evidence-Informed Approach to Enhancing Harm Reduction Supply Distribution in British Columbia” (2008) </a:t>
            </a:r>
            <a:r>
              <a:rPr lang="en-CA" sz="1235" u="sng" dirty="0">
                <a:solidFill>
                  <a:schemeClr val="hlink"/>
                </a:solidFill>
                <a:hlinkClick r:id="rId3"/>
              </a:rPr>
              <a:t>https://harmreductionjournal.biomedcentral.com/articles/10.1186/1477-7517-5-37</a:t>
            </a:r>
            <a:r>
              <a:rPr lang="en-CA" sz="1235" dirty="0"/>
              <a:t> </a:t>
            </a:r>
            <a:endParaRPr dirty="0"/>
          </a:p>
          <a:p>
            <a:pPr marL="171446" indent="-171446">
              <a:lnSpc>
                <a:spcPct val="100000"/>
              </a:lnSpc>
              <a:spcBef>
                <a:spcPts val="751"/>
              </a:spcBef>
              <a:buSzPts val="1359"/>
              <a:buChar char="▪"/>
            </a:pPr>
            <a:r>
              <a:rPr lang="en-CA" sz="1235" dirty="0"/>
              <a:t>Wood, </a:t>
            </a:r>
            <a:r>
              <a:rPr lang="en-CA" sz="1235" dirty="0" err="1"/>
              <a:t>Spittal</a:t>
            </a:r>
            <a:r>
              <a:rPr lang="en-CA" sz="1235" dirty="0"/>
              <a:t>. “Maximizing the Effectiveness of Harm Reduction Programmes” (2003) </a:t>
            </a:r>
            <a:r>
              <a:rPr lang="en-CA" sz="1235" u="sng" dirty="0">
                <a:solidFill>
                  <a:schemeClr val="hlink"/>
                </a:solidFill>
                <a:hlinkClick r:id="rId4"/>
              </a:rPr>
              <a:t>http://www.ijdp.org/article/S0955-3959(03)00078-1/fulltext</a:t>
            </a:r>
            <a:r>
              <a:rPr lang="en-CA" sz="1235" dirty="0"/>
              <a:t> </a:t>
            </a:r>
            <a:endParaRPr dirty="0"/>
          </a:p>
          <a:p>
            <a:pPr marL="171446" indent="-171446">
              <a:lnSpc>
                <a:spcPct val="100000"/>
              </a:lnSpc>
              <a:spcBef>
                <a:spcPts val="751"/>
              </a:spcBef>
              <a:buSzPts val="1359"/>
              <a:buChar char="▪"/>
            </a:pPr>
            <a:r>
              <a:rPr lang="en-CA" sz="1235" dirty="0"/>
              <a:t>Strike, </a:t>
            </a:r>
            <a:r>
              <a:rPr lang="en-CA" sz="1235" dirty="0" err="1"/>
              <a:t>Challacombe</a:t>
            </a:r>
            <a:r>
              <a:rPr lang="en-CA" sz="1235" dirty="0"/>
              <a:t>, Myers &amp; </a:t>
            </a:r>
            <a:r>
              <a:rPr lang="en-CA" sz="1235" dirty="0" err="1"/>
              <a:t>Millson</a:t>
            </a:r>
            <a:r>
              <a:rPr lang="en-CA" sz="1235" dirty="0"/>
              <a:t>. “Needle Exchange Programs: Delivery and Access Issues” (2002) </a:t>
            </a:r>
            <a:r>
              <a:rPr lang="en-CA" sz="1235" u="sng" dirty="0">
                <a:solidFill>
                  <a:schemeClr val="hlink"/>
                </a:solidFill>
                <a:hlinkClick r:id="rId5"/>
              </a:rPr>
              <a:t>http://www.jstor.org/stable/41993976?seq=1#page_scan_tab_contents</a:t>
            </a:r>
            <a:r>
              <a:rPr lang="en-CA" sz="1235" dirty="0"/>
              <a:t> </a:t>
            </a:r>
            <a:endParaRPr dirty="0"/>
          </a:p>
          <a:p>
            <a:pPr marL="171446" indent="-171446">
              <a:lnSpc>
                <a:spcPct val="100000"/>
              </a:lnSpc>
              <a:spcBef>
                <a:spcPts val="751"/>
              </a:spcBef>
              <a:buSzPts val="1359"/>
              <a:buChar char="▪"/>
            </a:pPr>
            <a:r>
              <a:rPr lang="en-CA" sz="1235" dirty="0"/>
              <a:t>Canadian Centre on Substance Abuse. “Harm Reduction: What’s in a Name?” (2008): pg. 3) </a:t>
            </a:r>
            <a:r>
              <a:rPr lang="en-CA" sz="1235" u="sng" dirty="0">
                <a:solidFill>
                  <a:schemeClr val="hlink"/>
                </a:solidFill>
                <a:hlinkClick r:id="rId6"/>
              </a:rPr>
              <a:t>http://www.ccsa.ca/Resource%20Library/ccsa0115302008e.pdf</a:t>
            </a:r>
            <a:r>
              <a:rPr lang="en-CA" sz="1235" dirty="0"/>
              <a:t> </a:t>
            </a:r>
            <a:endParaRPr dirty="0"/>
          </a:p>
          <a:p>
            <a:pPr marL="171446" indent="-171446">
              <a:lnSpc>
                <a:spcPct val="100000"/>
              </a:lnSpc>
              <a:spcBef>
                <a:spcPts val="751"/>
              </a:spcBef>
              <a:buSzPts val="1359"/>
              <a:buChar char="▪"/>
            </a:pPr>
            <a:r>
              <a:rPr lang="en-CA" sz="1235" dirty="0"/>
              <a:t>British Columbia Ministry of Health. “Harm Reduction: A British Columbia Community Guide” (2005) </a:t>
            </a:r>
            <a:r>
              <a:rPr lang="en-CA" sz="1235" u="sng" dirty="0">
                <a:solidFill>
                  <a:schemeClr val="hlink"/>
                </a:solidFill>
                <a:hlinkClick r:id="rId7"/>
              </a:rPr>
              <a:t>http://www.health.gov.bc.ca/library/publications/year/2005/hrcommunityguide.pdf</a:t>
            </a:r>
            <a:r>
              <a:rPr lang="en-CA" sz="1235" dirty="0"/>
              <a:t> AHS Harm Reduction </a:t>
            </a:r>
            <a:r>
              <a:rPr lang="en-CA" sz="1300" dirty="0"/>
              <a:t>Policy : </a:t>
            </a:r>
            <a:r>
              <a:rPr lang="en-CA" sz="1300" u="sng" dirty="0">
                <a:solidFill>
                  <a:schemeClr val="hlink"/>
                </a:solidFill>
                <a:hlinkClick r:id="rId8"/>
              </a:rPr>
              <a:t>https://www.albertahealthservices.ca/info/Page15432.aspx</a:t>
            </a:r>
            <a:endParaRPr sz="1300" dirty="0"/>
          </a:p>
          <a:p>
            <a:pPr marL="171446" indent="-171446">
              <a:lnSpc>
                <a:spcPct val="100000"/>
              </a:lnSpc>
              <a:spcBef>
                <a:spcPts val="751"/>
              </a:spcBef>
              <a:buSzPts val="1287"/>
              <a:buChar char="▪"/>
            </a:pPr>
            <a:r>
              <a:rPr lang="en-CA" sz="1171" u="sng" dirty="0">
                <a:hlinkClick r:id="rId9"/>
              </a:rPr>
              <a:t>Alberta Opioid Report Q2 2019: </a:t>
            </a:r>
            <a:r>
              <a:rPr lang="en-CA" sz="1137" u="sng" dirty="0">
                <a:hlinkClick r:id="rId9"/>
              </a:rPr>
              <a:t> </a:t>
            </a:r>
            <a:r>
              <a:rPr lang="en-CA" sz="1137" u="sng" dirty="0">
                <a:solidFill>
                  <a:schemeClr val="hlink"/>
                </a:solidFill>
                <a:hlinkClick r:id="rId9"/>
              </a:rPr>
              <a:t>https://open.alberta.ca/dataset/f4b74c38-88cb-41ed-aa6f-32db93c7c391/resource/c23b895d-1922-4d73-86dc-ce170d0a07b3/download/health-alberta-opioid-response-surveillance-report-2019-q2.pdf</a:t>
            </a:r>
            <a:endParaRPr sz="1137" dirty="0"/>
          </a:p>
          <a:p>
            <a:pPr marL="171446" indent="-171446">
              <a:lnSpc>
                <a:spcPct val="100000"/>
              </a:lnSpc>
              <a:spcBef>
                <a:spcPts val="751"/>
              </a:spcBef>
              <a:buSzPts val="1287"/>
              <a:buChar char="▪"/>
            </a:pPr>
            <a:r>
              <a:rPr lang="en-CA" sz="1171" u="sng" dirty="0">
                <a:solidFill>
                  <a:schemeClr val="hlink"/>
                </a:solidFill>
                <a:hlinkClick r:id="rId10"/>
              </a:rPr>
              <a:t>http://jmhan.org/index.php/JMHAN/article/view/35</a:t>
            </a:r>
            <a:r>
              <a:rPr lang="en-CA" sz="1171" dirty="0"/>
              <a:t> – Role of Nurses in SCS </a:t>
            </a:r>
            <a:endParaRPr dirty="0"/>
          </a:p>
          <a:p>
            <a:pPr marL="171446" indent="-171446">
              <a:lnSpc>
                <a:spcPct val="100000"/>
              </a:lnSpc>
              <a:spcBef>
                <a:spcPts val="751"/>
              </a:spcBef>
              <a:buSzPts val="1287"/>
              <a:buChar char="▪"/>
            </a:pPr>
            <a:r>
              <a:rPr lang="en-CA" sz="1171" dirty="0"/>
              <a:t>CNA: </a:t>
            </a:r>
            <a:r>
              <a:rPr lang="en-CA" sz="1171" u="sng" dirty="0">
                <a:solidFill>
                  <a:schemeClr val="hlink"/>
                </a:solidFill>
                <a:hlinkClick r:id="rId11"/>
              </a:rPr>
              <a:t>https://www.cna-aiic.ca/~/media/cna/page-content/pdf-en/harm-reduction-and-illicit-substance-use-implications-for-nursing.pdf?la=en</a:t>
            </a:r>
            <a:endParaRPr sz="1137"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a:p>
            <a:pPr marL="171446" indent="-135125">
              <a:lnSpc>
                <a:spcPct val="100000"/>
              </a:lnSpc>
              <a:spcBef>
                <a:spcPts val="751"/>
              </a:spcBef>
              <a:buSzPts val="572"/>
              <a:buNone/>
            </a:pPr>
            <a:endParaRPr sz="520" dirty="0"/>
          </a:p>
        </p:txBody>
      </p:sp>
      <p:cxnSp>
        <p:nvCxnSpPr>
          <p:cNvPr id="912" name="Google Shape;912;p104"/>
          <p:cNvCxnSpPr/>
          <p:nvPr/>
        </p:nvCxnSpPr>
        <p:spPr>
          <a:xfrm>
            <a:off x="0" y="1295400"/>
            <a:ext cx="7010400" cy="0"/>
          </a:xfrm>
          <a:prstGeom prst="straightConnector1">
            <a:avLst/>
          </a:prstGeom>
          <a:noFill/>
          <a:ln w="82550" cap="rnd" cmpd="sng">
            <a:solidFill>
              <a:srgbClr val="418AD8"/>
            </a:solidFill>
            <a:prstDash val="solid"/>
            <a:round/>
            <a:headEnd type="none" w="sm" len="sm"/>
            <a:tailEnd type="none" w="sm" len="sm"/>
          </a:ln>
        </p:spPr>
      </p:cxnSp>
      <p:cxnSp>
        <p:nvCxnSpPr>
          <p:cNvPr id="913" name="Google Shape;913;p104"/>
          <p:cNvCxnSpPr/>
          <p:nvPr/>
        </p:nvCxnSpPr>
        <p:spPr>
          <a:xfrm>
            <a:off x="0" y="1447800"/>
            <a:ext cx="4800600" cy="0"/>
          </a:xfrm>
          <a:prstGeom prst="straightConnector1">
            <a:avLst/>
          </a:prstGeom>
          <a:noFill/>
          <a:ln w="53975" cap="rnd" cmpd="sng">
            <a:solidFill>
              <a:srgbClr val="C3DA3A"/>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74818CBE-0A9A-4A9A-B1FA-78D04AE7BCA5}"/>
              </a:ext>
            </a:extLst>
          </p:cNvPr>
          <p:cNvPicPr>
            <a:picLocks noChangeAspect="1"/>
          </p:cNvPicPr>
          <p:nvPr/>
        </p:nvPicPr>
        <p:blipFill>
          <a:blip r:embed="rId3"/>
          <a:stretch>
            <a:fillRect/>
          </a:stretch>
        </p:blipFill>
        <p:spPr>
          <a:xfrm>
            <a:off x="1070960" y="28544"/>
            <a:ext cx="6829456" cy="6829456"/>
          </a:xfrm>
          <a:prstGeom prst="rect">
            <a:avLst/>
          </a:prstGeom>
        </p:spPr>
      </p:pic>
    </p:spTree>
    <p:extLst>
      <p:ext uri="{BB962C8B-B14F-4D97-AF65-F5344CB8AC3E}">
        <p14:creationId xmlns:p14="http://schemas.microsoft.com/office/powerpoint/2010/main" val="593477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777" y="0"/>
            <a:ext cx="5876691" cy="6858000"/>
          </a:xfrm>
          <a:prstGeom prst="rect">
            <a:avLst/>
          </a:prstGeom>
        </p:spPr>
      </p:pic>
      <p:sp>
        <p:nvSpPr>
          <p:cNvPr id="9" name="5-Point Star 8"/>
          <p:cNvSpPr/>
          <p:nvPr/>
        </p:nvSpPr>
        <p:spPr>
          <a:xfrm>
            <a:off x="245326" y="2843561"/>
            <a:ext cx="1014761" cy="1170878"/>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0" name="5-Point Star 9"/>
          <p:cNvSpPr/>
          <p:nvPr/>
        </p:nvSpPr>
        <p:spPr>
          <a:xfrm>
            <a:off x="7828158" y="2843561"/>
            <a:ext cx="1014761" cy="1170878"/>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39866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26A5314-E96D-4603-981E-823FFF9AAD46}"/>
              </a:ext>
            </a:extLst>
          </p:cNvPr>
          <p:cNvPicPr>
            <a:picLocks noChangeAspect="1"/>
          </p:cNvPicPr>
          <p:nvPr/>
        </p:nvPicPr>
        <p:blipFill>
          <a:blip r:embed="rId3"/>
          <a:stretch>
            <a:fillRect/>
          </a:stretch>
        </p:blipFill>
        <p:spPr>
          <a:xfrm>
            <a:off x="1" y="283297"/>
            <a:ext cx="5105235" cy="6337299"/>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4F3D172-EEB6-4C44-A380-56BD930868E8}"/>
              </a:ext>
            </a:extLst>
          </p:cNvPr>
          <p:cNvPicPr>
            <a:picLocks noChangeAspect="1"/>
          </p:cNvPicPr>
          <p:nvPr/>
        </p:nvPicPr>
        <p:blipFill>
          <a:blip r:embed="rId4"/>
          <a:stretch>
            <a:fillRect/>
          </a:stretch>
        </p:blipFill>
        <p:spPr>
          <a:xfrm>
            <a:off x="5105236" y="1556623"/>
            <a:ext cx="4030595" cy="3606040"/>
          </a:xfrm>
          <a:prstGeom prst="rect">
            <a:avLst/>
          </a:prstGeom>
        </p:spPr>
      </p:pic>
    </p:spTree>
    <p:extLst>
      <p:ext uri="{BB962C8B-B14F-4D97-AF65-F5344CB8AC3E}">
        <p14:creationId xmlns:p14="http://schemas.microsoft.com/office/powerpoint/2010/main" val="1573277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281" y="6128"/>
            <a:ext cx="6421721" cy="6845744"/>
          </a:xfrm>
          <a:prstGeom prst="rect">
            <a:avLst/>
          </a:prstGeom>
        </p:spPr>
      </p:pic>
      <p:sp>
        <p:nvSpPr>
          <p:cNvPr id="3" name="TextBox 2"/>
          <p:cNvSpPr txBox="1"/>
          <p:nvPr/>
        </p:nvSpPr>
        <p:spPr>
          <a:xfrm>
            <a:off x="231277" y="3040168"/>
            <a:ext cx="2046785" cy="783612"/>
          </a:xfrm>
          <a:prstGeom prst="rect">
            <a:avLst/>
          </a:prstGeom>
          <a:noFill/>
        </p:spPr>
        <p:txBody>
          <a:bodyPr wrap="square" rtlCol="0">
            <a:spAutoFit/>
          </a:bodyPr>
          <a:lstStyle/>
          <a:p>
            <a:r>
              <a:rPr lang="en-CA" sz="4492" b="1" dirty="0">
                <a:solidFill>
                  <a:srgbClr val="00B050"/>
                </a:solidFill>
                <a:latin typeface="Amatic SC"/>
                <a:ea typeface="Economica"/>
                <a:cs typeface="Amatic SC"/>
                <a:sym typeface="Economica"/>
              </a:rPr>
              <a:t>Discussion</a:t>
            </a:r>
          </a:p>
        </p:txBody>
      </p:sp>
    </p:spTree>
    <p:extLst>
      <p:ext uri="{BB962C8B-B14F-4D97-AF65-F5344CB8AC3E}">
        <p14:creationId xmlns:p14="http://schemas.microsoft.com/office/powerpoint/2010/main" val="1013518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89"/>
          <p:cNvPicPr preferRelativeResize="0"/>
          <p:nvPr/>
        </p:nvPicPr>
        <p:blipFill rotWithShape="1">
          <a:blip r:embed="rId3">
            <a:alphaModFix/>
          </a:blip>
          <a:srcRect/>
          <a:stretch/>
        </p:blipFill>
        <p:spPr>
          <a:xfrm>
            <a:off x="688438" y="2511475"/>
            <a:ext cx="1076951" cy="1076951"/>
          </a:xfrm>
          <a:prstGeom prst="rect">
            <a:avLst/>
          </a:prstGeom>
          <a:noFill/>
          <a:ln>
            <a:noFill/>
          </a:ln>
        </p:spPr>
      </p:pic>
      <p:pic>
        <p:nvPicPr>
          <p:cNvPr id="777" name="Google Shape;777;p89"/>
          <p:cNvPicPr preferRelativeResize="0"/>
          <p:nvPr/>
        </p:nvPicPr>
        <p:blipFill rotWithShape="1">
          <a:blip r:embed="rId4">
            <a:alphaModFix/>
          </a:blip>
          <a:srcRect/>
          <a:stretch/>
        </p:blipFill>
        <p:spPr>
          <a:xfrm>
            <a:off x="688450" y="3777563"/>
            <a:ext cx="1076951" cy="1076975"/>
          </a:xfrm>
          <a:prstGeom prst="rect">
            <a:avLst/>
          </a:prstGeom>
          <a:noFill/>
          <a:ln>
            <a:noFill/>
          </a:ln>
        </p:spPr>
      </p:pic>
      <p:pic>
        <p:nvPicPr>
          <p:cNvPr id="778" name="Google Shape;778;p89" descr="Related image"/>
          <p:cNvPicPr preferRelativeResize="0"/>
          <p:nvPr/>
        </p:nvPicPr>
        <p:blipFill rotWithShape="1">
          <a:blip r:embed="rId5">
            <a:alphaModFix/>
          </a:blip>
          <a:srcRect/>
          <a:stretch/>
        </p:blipFill>
        <p:spPr>
          <a:xfrm>
            <a:off x="711001" y="1231977"/>
            <a:ext cx="1031825" cy="1031825"/>
          </a:xfrm>
          <a:prstGeom prst="rect">
            <a:avLst/>
          </a:prstGeom>
          <a:noFill/>
          <a:ln>
            <a:noFill/>
          </a:ln>
        </p:spPr>
      </p:pic>
      <p:pic>
        <p:nvPicPr>
          <p:cNvPr id="779" name="Google Shape;779;p89"/>
          <p:cNvPicPr preferRelativeResize="0"/>
          <p:nvPr/>
        </p:nvPicPr>
        <p:blipFill rotWithShape="1">
          <a:blip r:embed="rId6">
            <a:alphaModFix/>
          </a:blip>
          <a:srcRect/>
          <a:stretch/>
        </p:blipFill>
        <p:spPr>
          <a:xfrm>
            <a:off x="6812476" y="3745926"/>
            <a:ext cx="1559725" cy="1559725"/>
          </a:xfrm>
          <a:prstGeom prst="rect">
            <a:avLst/>
          </a:prstGeom>
          <a:noFill/>
          <a:ln>
            <a:noFill/>
          </a:ln>
        </p:spPr>
      </p:pic>
      <p:pic>
        <p:nvPicPr>
          <p:cNvPr id="780" name="Google Shape;780;p89"/>
          <p:cNvPicPr preferRelativeResize="0"/>
          <p:nvPr/>
        </p:nvPicPr>
        <p:blipFill rotWithShape="1">
          <a:blip r:embed="rId7">
            <a:alphaModFix/>
          </a:blip>
          <a:srcRect/>
          <a:stretch/>
        </p:blipFill>
        <p:spPr>
          <a:xfrm>
            <a:off x="2357401" y="1219677"/>
            <a:ext cx="1031825" cy="1056425"/>
          </a:xfrm>
          <a:prstGeom prst="rect">
            <a:avLst/>
          </a:prstGeom>
          <a:noFill/>
          <a:ln>
            <a:noFill/>
          </a:ln>
        </p:spPr>
      </p:pic>
      <p:pic>
        <p:nvPicPr>
          <p:cNvPr id="781" name="Google Shape;781;p89"/>
          <p:cNvPicPr preferRelativeResize="0"/>
          <p:nvPr/>
        </p:nvPicPr>
        <p:blipFill rotWithShape="1">
          <a:blip r:embed="rId8">
            <a:alphaModFix/>
          </a:blip>
          <a:srcRect/>
          <a:stretch/>
        </p:blipFill>
        <p:spPr>
          <a:xfrm>
            <a:off x="7051851" y="2559453"/>
            <a:ext cx="1080975" cy="1080975"/>
          </a:xfrm>
          <a:prstGeom prst="rect">
            <a:avLst/>
          </a:prstGeom>
          <a:noFill/>
          <a:ln>
            <a:noFill/>
          </a:ln>
        </p:spPr>
      </p:pic>
      <p:pic>
        <p:nvPicPr>
          <p:cNvPr id="782" name="Google Shape;782;p89"/>
          <p:cNvPicPr preferRelativeResize="0"/>
          <p:nvPr/>
        </p:nvPicPr>
        <p:blipFill rotWithShape="1">
          <a:blip r:embed="rId9">
            <a:alphaModFix/>
          </a:blip>
          <a:srcRect/>
          <a:stretch/>
        </p:blipFill>
        <p:spPr>
          <a:xfrm>
            <a:off x="2357401" y="3810575"/>
            <a:ext cx="1076951" cy="1076951"/>
          </a:xfrm>
          <a:prstGeom prst="rect">
            <a:avLst/>
          </a:prstGeom>
          <a:noFill/>
          <a:ln>
            <a:noFill/>
          </a:ln>
        </p:spPr>
      </p:pic>
      <p:pic>
        <p:nvPicPr>
          <p:cNvPr id="783" name="Google Shape;783;p89"/>
          <p:cNvPicPr preferRelativeResize="0"/>
          <p:nvPr/>
        </p:nvPicPr>
        <p:blipFill rotWithShape="1">
          <a:blip r:embed="rId10">
            <a:alphaModFix/>
          </a:blip>
          <a:srcRect/>
          <a:stretch/>
        </p:blipFill>
        <p:spPr>
          <a:xfrm>
            <a:off x="2226789" y="2511475"/>
            <a:ext cx="1181951" cy="1181951"/>
          </a:xfrm>
          <a:prstGeom prst="rect">
            <a:avLst/>
          </a:prstGeom>
          <a:noFill/>
          <a:ln>
            <a:noFill/>
          </a:ln>
        </p:spPr>
      </p:pic>
      <p:pic>
        <p:nvPicPr>
          <p:cNvPr id="784" name="Google Shape;784;p89"/>
          <p:cNvPicPr preferRelativeResize="0"/>
          <p:nvPr/>
        </p:nvPicPr>
        <p:blipFill rotWithShape="1">
          <a:blip r:embed="rId11">
            <a:alphaModFix/>
          </a:blip>
          <a:srcRect/>
          <a:stretch/>
        </p:blipFill>
        <p:spPr>
          <a:xfrm>
            <a:off x="3843575" y="1209414"/>
            <a:ext cx="1076951" cy="1076951"/>
          </a:xfrm>
          <a:prstGeom prst="rect">
            <a:avLst/>
          </a:prstGeom>
          <a:noFill/>
          <a:ln>
            <a:noFill/>
          </a:ln>
        </p:spPr>
      </p:pic>
      <p:pic>
        <p:nvPicPr>
          <p:cNvPr id="785" name="Google Shape;785;p89"/>
          <p:cNvPicPr preferRelativeResize="0"/>
          <p:nvPr/>
        </p:nvPicPr>
        <p:blipFill rotWithShape="1">
          <a:blip r:embed="rId12">
            <a:alphaModFix/>
          </a:blip>
          <a:srcRect/>
          <a:stretch/>
        </p:blipFill>
        <p:spPr>
          <a:xfrm>
            <a:off x="3870151" y="2563977"/>
            <a:ext cx="1076951" cy="1076951"/>
          </a:xfrm>
          <a:prstGeom prst="rect">
            <a:avLst/>
          </a:prstGeom>
          <a:noFill/>
          <a:ln>
            <a:noFill/>
          </a:ln>
        </p:spPr>
      </p:pic>
      <p:pic>
        <p:nvPicPr>
          <p:cNvPr id="786" name="Google Shape;786;p89"/>
          <p:cNvPicPr preferRelativeResize="0"/>
          <p:nvPr/>
        </p:nvPicPr>
        <p:blipFill rotWithShape="1">
          <a:blip r:embed="rId13">
            <a:alphaModFix/>
          </a:blip>
          <a:srcRect/>
          <a:stretch/>
        </p:blipFill>
        <p:spPr>
          <a:xfrm>
            <a:off x="3870151" y="3810552"/>
            <a:ext cx="1076951" cy="1076997"/>
          </a:xfrm>
          <a:prstGeom prst="rect">
            <a:avLst/>
          </a:prstGeom>
          <a:noFill/>
          <a:ln>
            <a:noFill/>
          </a:ln>
        </p:spPr>
      </p:pic>
      <p:pic>
        <p:nvPicPr>
          <p:cNvPr id="787" name="Google Shape;787;p89"/>
          <p:cNvPicPr preferRelativeResize="0"/>
          <p:nvPr/>
        </p:nvPicPr>
        <p:blipFill rotWithShape="1">
          <a:blip r:embed="rId14">
            <a:alphaModFix/>
          </a:blip>
          <a:srcRect/>
          <a:stretch/>
        </p:blipFill>
        <p:spPr>
          <a:xfrm>
            <a:off x="7021275" y="1207394"/>
            <a:ext cx="1076951" cy="1080983"/>
          </a:xfrm>
          <a:prstGeom prst="rect">
            <a:avLst/>
          </a:prstGeom>
          <a:noFill/>
          <a:ln>
            <a:noFill/>
          </a:ln>
        </p:spPr>
      </p:pic>
      <p:pic>
        <p:nvPicPr>
          <p:cNvPr id="788" name="Google Shape;788;p89"/>
          <p:cNvPicPr preferRelativeResize="0"/>
          <p:nvPr/>
        </p:nvPicPr>
        <p:blipFill rotWithShape="1">
          <a:blip r:embed="rId15">
            <a:alphaModFix/>
          </a:blip>
          <a:srcRect/>
          <a:stretch/>
        </p:blipFill>
        <p:spPr>
          <a:xfrm>
            <a:off x="5327752" y="1219683"/>
            <a:ext cx="1181949" cy="1233341"/>
          </a:xfrm>
          <a:prstGeom prst="rect">
            <a:avLst/>
          </a:prstGeom>
          <a:noFill/>
          <a:ln>
            <a:noFill/>
          </a:ln>
        </p:spPr>
      </p:pic>
      <p:pic>
        <p:nvPicPr>
          <p:cNvPr id="789" name="Google Shape;789;p89"/>
          <p:cNvPicPr preferRelativeResize="0"/>
          <p:nvPr/>
        </p:nvPicPr>
        <p:blipFill rotWithShape="1">
          <a:blip r:embed="rId16">
            <a:alphaModFix/>
          </a:blip>
          <a:srcRect/>
          <a:stretch/>
        </p:blipFill>
        <p:spPr>
          <a:xfrm>
            <a:off x="5327751" y="2563974"/>
            <a:ext cx="1181951" cy="1181951"/>
          </a:xfrm>
          <a:prstGeom prst="rect">
            <a:avLst/>
          </a:prstGeom>
          <a:noFill/>
          <a:ln>
            <a:noFill/>
          </a:ln>
        </p:spPr>
      </p:pic>
      <p:pic>
        <p:nvPicPr>
          <p:cNvPr id="790" name="Google Shape;790;p89"/>
          <p:cNvPicPr preferRelativeResize="0"/>
          <p:nvPr/>
        </p:nvPicPr>
        <p:blipFill rotWithShape="1">
          <a:blip r:embed="rId17">
            <a:alphaModFix/>
          </a:blip>
          <a:srcRect/>
          <a:stretch/>
        </p:blipFill>
        <p:spPr>
          <a:xfrm>
            <a:off x="5428726" y="3856877"/>
            <a:ext cx="1080975" cy="1080975"/>
          </a:xfrm>
          <a:prstGeom prst="rect">
            <a:avLst/>
          </a:prstGeom>
          <a:noFill/>
          <a:ln>
            <a:noFill/>
          </a:ln>
        </p:spPr>
      </p:pic>
      <p:pic>
        <p:nvPicPr>
          <p:cNvPr id="791" name="Google Shape;791;p89"/>
          <p:cNvPicPr preferRelativeResize="0"/>
          <p:nvPr/>
        </p:nvPicPr>
        <p:blipFill rotWithShape="1">
          <a:blip r:embed="rId18">
            <a:alphaModFix/>
          </a:blip>
          <a:srcRect/>
          <a:stretch/>
        </p:blipFill>
        <p:spPr>
          <a:xfrm>
            <a:off x="1963087" y="5048801"/>
            <a:ext cx="4837935" cy="1031825"/>
          </a:xfrm>
          <a:prstGeom prst="rect">
            <a:avLst/>
          </a:prstGeom>
          <a:noFill/>
          <a:ln>
            <a:noFill/>
          </a:ln>
        </p:spPr>
      </p:pic>
      <p:sp>
        <p:nvSpPr>
          <p:cNvPr id="2" name="TextBox 1">
            <a:extLst>
              <a:ext uri="{FF2B5EF4-FFF2-40B4-BE49-F238E27FC236}">
                <a16:creationId xmlns:a16="http://schemas.microsoft.com/office/drawing/2014/main" id="{184F514A-9A19-4A1D-B757-0775E43EFF5F}"/>
              </a:ext>
            </a:extLst>
          </p:cNvPr>
          <p:cNvSpPr txBox="1"/>
          <p:nvPr/>
        </p:nvSpPr>
        <p:spPr>
          <a:xfrm>
            <a:off x="1119958" y="260245"/>
            <a:ext cx="6577335" cy="584775"/>
          </a:xfrm>
          <a:prstGeom prst="rect">
            <a:avLst/>
          </a:prstGeom>
          <a:noFill/>
        </p:spPr>
        <p:txBody>
          <a:bodyPr wrap="square" rtlCol="0">
            <a:spAutoFit/>
          </a:bodyPr>
          <a:lstStyle/>
          <a:p>
            <a:pPr algn="ctr"/>
            <a:r>
              <a:rPr lang="en-US" sz="3200" b="1" dirty="0">
                <a:solidFill>
                  <a:srgbClr val="00B050"/>
                </a:solidFill>
                <a:latin typeface="Amatic SC" panose="020B0604020202020204" charset="-79"/>
                <a:cs typeface="Amatic SC" panose="020B0604020202020204" charset="-79"/>
              </a:rPr>
              <a:t>The many faces of Harm Reduction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3998</Words>
  <Application>Microsoft Office PowerPoint</Application>
  <PresentationFormat>On-screen Show (4:3)</PresentationFormat>
  <Paragraphs>362</Paragraphs>
  <Slides>42</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Calibri</vt:lpstr>
      <vt:lpstr>Economica</vt:lpstr>
      <vt:lpstr>Noto Sans Symbols</vt:lpstr>
      <vt:lpstr>Open Sans</vt:lpstr>
      <vt:lpstr>Arial</vt:lpstr>
      <vt:lpstr>Aharoni</vt:lpstr>
      <vt:lpstr>Cambria</vt:lpstr>
      <vt:lpstr>Amatic SC</vt:lpstr>
      <vt:lpstr>Verdana</vt:lpstr>
      <vt:lpstr>Rockwell</vt:lpstr>
      <vt:lpstr>Luxe</vt:lpstr>
      <vt:lpstr>PowerPoint Presentation</vt:lpstr>
      <vt:lpstr>PowerPoint Presentation</vt:lpstr>
      <vt:lpstr>PowerPoint Presentation</vt:lpstr>
      <vt:lpstr>GOALS  FOR TODAY</vt:lpstr>
      <vt:lpstr>PowerPoint Presentation</vt:lpstr>
      <vt:lpstr>PowerPoint Presentation</vt:lpstr>
      <vt:lpstr>PowerPoint Presentation</vt:lpstr>
      <vt:lpstr>PowerPoint Presentation</vt:lpstr>
      <vt:lpstr>PowerPoint Presentation</vt:lpstr>
      <vt:lpstr>PowerPoint Presentation</vt:lpstr>
      <vt:lpstr>What is Harm Reduction?</vt:lpstr>
      <vt:lpstr>The War on Drugs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Isn’t It Working?</vt:lpstr>
      <vt:lpstr>PowerPoint Presentation</vt:lpstr>
      <vt:lpstr>PowerPoint Presentation</vt:lpstr>
      <vt:lpstr>PowerPoint Presentation</vt:lpstr>
      <vt:lpstr>PowerPoint Presentation</vt:lpstr>
      <vt:lpstr>PowerPoint Presentation</vt:lpstr>
      <vt:lpstr>PowerPoint Presentation</vt:lpstr>
      <vt:lpstr>Updated Stats</vt:lpstr>
      <vt:lpstr>PowerPoint Presentation</vt:lpstr>
      <vt:lpstr>PowerPoint Presentation</vt:lpstr>
      <vt:lpstr>PowerPoint Presentation</vt:lpstr>
      <vt:lpstr>PowerPoint Presentation</vt:lpstr>
      <vt:lpstr>ADDITIONAL RESOURCES</vt:lpstr>
      <vt:lpstr>Select 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Ranger</dc:creator>
  <cp:lastModifiedBy>Corey Ranger</cp:lastModifiedBy>
  <cp:revision>55</cp:revision>
  <dcterms:modified xsi:type="dcterms:W3CDTF">2021-10-13T19:41:50Z</dcterms:modified>
</cp:coreProperties>
</file>